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08" r:id="rId4"/>
    <p:sldMasterId id="2147483724" r:id="rId5"/>
    <p:sldMasterId id="2147483740" r:id="rId6"/>
    <p:sldMasterId id="2147483756" r:id="rId7"/>
  </p:sldMasterIdLst>
  <p:notesMasterIdLst>
    <p:notesMasterId r:id="rId22"/>
  </p:notesMasterIdLst>
  <p:sldIdLst>
    <p:sldId id="259" r:id="rId8"/>
    <p:sldId id="260" r:id="rId9"/>
    <p:sldId id="267" r:id="rId10"/>
    <p:sldId id="268" r:id="rId11"/>
    <p:sldId id="271" r:id="rId12"/>
    <p:sldId id="272" r:id="rId13"/>
    <p:sldId id="273" r:id="rId14"/>
    <p:sldId id="266" r:id="rId15"/>
    <p:sldId id="261" r:id="rId16"/>
    <p:sldId id="262" r:id="rId17"/>
    <p:sldId id="269" r:id="rId18"/>
    <p:sldId id="270" r:id="rId19"/>
    <p:sldId id="263"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79" d="100"/>
          <a:sy n="79" d="100"/>
        </p:scale>
        <p:origin x="126"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Royal Holloway Science Students by Subject Area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cat>
            <c:strRef>
              <c:f>Sheet1!$A$2:$A$9</c:f>
              <c:strCache>
                <c:ptCount val="8"/>
                <c:pt idx="0">
                  <c:v>Biological Science (UG)</c:v>
                </c:pt>
                <c:pt idx="1">
                  <c:v>Computer Science (UG)</c:v>
                </c:pt>
                <c:pt idx="2">
                  <c:v>Earth Science (UG &amp; PGT)</c:v>
                </c:pt>
                <c:pt idx="3">
                  <c:v>Geography (UG)</c:v>
                </c:pt>
                <c:pt idx="4">
                  <c:v>Information Security (PGT)</c:v>
                </c:pt>
                <c:pt idx="5">
                  <c:v>Mathematics (UG &amp; PGT)</c:v>
                </c:pt>
                <c:pt idx="6">
                  <c:v>Physics (UG &amp; PGT)</c:v>
                </c:pt>
                <c:pt idx="7">
                  <c:v>Pyschology (UG &amp; PGT) </c:v>
                </c:pt>
              </c:strCache>
            </c:strRef>
          </c:cat>
          <c:val>
            <c:numRef>
              <c:f>Sheet1!$B$2:$B$9</c:f>
              <c:numCache>
                <c:formatCode>General</c:formatCode>
                <c:ptCount val="8"/>
                <c:pt idx="0">
                  <c:v>309</c:v>
                </c:pt>
                <c:pt idx="1">
                  <c:v>310</c:v>
                </c:pt>
                <c:pt idx="2">
                  <c:v>221</c:v>
                </c:pt>
                <c:pt idx="3">
                  <c:v>395</c:v>
                </c:pt>
                <c:pt idx="4">
                  <c:v>120</c:v>
                </c:pt>
                <c:pt idx="5">
                  <c:v>311</c:v>
                </c:pt>
                <c:pt idx="6">
                  <c:v>177</c:v>
                </c:pt>
                <c:pt idx="7">
                  <c:v>1088</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dirty="0"/>
              <a:t>Proportion of student body at Royal Holloway studying the Sciences</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033316301978494E-2"/>
          <c:y val="0.25694814125459675"/>
          <c:w val="0.93612670413564736"/>
          <c:h val="0.53737340797273581"/>
        </c:manualLayout>
      </c:layout>
      <c:bar3DChart>
        <c:barDir val="col"/>
        <c:grouping val="stacked"/>
        <c:varyColors val="0"/>
        <c:ser>
          <c:idx val="0"/>
          <c:order val="0"/>
          <c:tx>
            <c:strRef>
              <c:f>Sheet1!$F$1</c:f>
              <c:strCache>
                <c:ptCount val="1"/>
                <c:pt idx="0">
                  <c:v>Number of Students at Royal Holloway</c:v>
                </c:pt>
              </c:strCache>
            </c:strRef>
          </c:tx>
          <c:spPr>
            <a:solidFill>
              <a:schemeClr val="accent1"/>
            </a:solidFill>
            <a:ln>
              <a:noFill/>
            </a:ln>
            <a:effectLst/>
            <a:sp3d/>
          </c:spPr>
          <c:invertIfNegative val="0"/>
          <c:dLbls>
            <c:dLbl>
              <c:idx val="0"/>
              <c:layout/>
              <c:tx>
                <c:rich>
                  <a:bodyPr/>
                  <a:lstStyle/>
                  <a:p>
                    <a:r>
                      <a:rPr lang="en-US" dirty="0" smtClean="0"/>
                      <a:t>9844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Sheet1!$F$2</c:f>
              <c:numCache>
                <c:formatCode>General</c:formatCode>
                <c:ptCount val="1"/>
                <c:pt idx="0">
                  <c:v>9000</c:v>
                </c:pt>
              </c:numCache>
            </c:numRef>
          </c:val>
        </c:ser>
        <c:ser>
          <c:idx val="1"/>
          <c:order val="1"/>
          <c:tx>
            <c:strRef>
              <c:f>Sheet1!$G$1</c:f>
              <c:strCache>
                <c:ptCount val="1"/>
                <c:pt idx="0">
                  <c:v>Science Students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Sheet1!$G$2</c:f>
              <c:numCache>
                <c:formatCode>General</c:formatCode>
                <c:ptCount val="1"/>
                <c:pt idx="0">
                  <c:v>2931</c:v>
                </c:pt>
              </c:numCache>
            </c:numRef>
          </c:val>
        </c:ser>
        <c:dLbls>
          <c:showLegendKey val="0"/>
          <c:showVal val="1"/>
          <c:showCatName val="0"/>
          <c:showSerName val="0"/>
          <c:showPercent val="0"/>
          <c:showBubbleSize val="0"/>
        </c:dLbls>
        <c:gapWidth val="79"/>
        <c:shape val="box"/>
        <c:axId val="342718952"/>
        <c:axId val="342719344"/>
        <c:axId val="0"/>
      </c:bar3DChart>
      <c:catAx>
        <c:axId val="342718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342719344"/>
        <c:crosses val="autoZero"/>
        <c:auto val="1"/>
        <c:lblAlgn val="ctr"/>
        <c:lblOffset val="100"/>
        <c:noMultiLvlLbl val="0"/>
      </c:catAx>
      <c:valAx>
        <c:axId val="342719344"/>
        <c:scaling>
          <c:orientation val="minMax"/>
        </c:scaling>
        <c:delete val="1"/>
        <c:axPos val="l"/>
        <c:numFmt formatCode="General" sourceLinked="1"/>
        <c:majorTickMark val="none"/>
        <c:minorTickMark val="none"/>
        <c:tickLblPos val="nextTo"/>
        <c:crossAx val="3427189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4.xml"/><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17A5D-409C-4F20-B572-185A6929D45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46B9D43-756D-4BBC-8C7C-ED7956E313E0}">
      <dgm:prSet phldrT="[Text]"/>
      <dgm:spPr/>
      <dgm:t>
        <a:bodyPr/>
        <a:lstStyle/>
        <a:p>
          <a:r>
            <a:rPr lang="en-GB" dirty="0" smtClean="0">
              <a:hlinkClick xmlns:r="http://schemas.openxmlformats.org/officeDocument/2006/relationships" r:id="rId1" action="ppaction://hlinksldjump"/>
            </a:rPr>
            <a:t>What is </a:t>
          </a:r>
          <a:r>
            <a:rPr lang="en-GB" dirty="0" err="1" smtClean="0">
              <a:hlinkClick xmlns:r="http://schemas.openxmlformats.org/officeDocument/2006/relationships" r:id="rId1" action="ppaction://hlinksldjump"/>
            </a:rPr>
            <a:t>Mentimeter</a:t>
          </a:r>
          <a:r>
            <a:rPr lang="en-GB" dirty="0" smtClean="0">
              <a:hlinkClick xmlns:r="http://schemas.openxmlformats.org/officeDocument/2006/relationships" r:id="rId1" action="ppaction://hlinksldjump"/>
            </a:rPr>
            <a:t>?</a:t>
          </a:r>
          <a:endParaRPr lang="en-GB" dirty="0"/>
        </a:p>
      </dgm:t>
    </dgm:pt>
    <dgm:pt modelId="{B054B126-24C8-4967-9514-DCCFF992881E}" type="parTrans" cxnId="{65176967-C76A-4108-8906-88F4CD0448E2}">
      <dgm:prSet/>
      <dgm:spPr/>
      <dgm:t>
        <a:bodyPr/>
        <a:lstStyle/>
        <a:p>
          <a:endParaRPr lang="en-GB"/>
        </a:p>
      </dgm:t>
    </dgm:pt>
    <dgm:pt modelId="{EDFB2B61-252A-435B-8033-DC4EB7F54D07}" type="sibTrans" cxnId="{65176967-C76A-4108-8906-88F4CD0448E2}">
      <dgm:prSet/>
      <dgm:spPr/>
      <dgm:t>
        <a:bodyPr/>
        <a:lstStyle/>
        <a:p>
          <a:endParaRPr lang="en-GB"/>
        </a:p>
      </dgm:t>
    </dgm:pt>
    <dgm:pt modelId="{86717492-89AD-49CA-8579-1FDB88C7DEBA}">
      <dgm:prSet phldrT="[Text]"/>
      <dgm:spPr/>
      <dgm:t>
        <a:bodyPr/>
        <a:lstStyle/>
        <a:p>
          <a:r>
            <a:rPr lang="en-GB" dirty="0" smtClean="0">
              <a:hlinkClick xmlns:r="http://schemas.openxmlformats.org/officeDocument/2006/relationships" r:id="rId2" action="ppaction://hlinksldjump"/>
            </a:rPr>
            <a:t>Our Science Students</a:t>
          </a:r>
          <a:endParaRPr lang="en-GB" dirty="0"/>
        </a:p>
      </dgm:t>
    </dgm:pt>
    <dgm:pt modelId="{9526E9A5-7183-4CF0-9674-675743612085}" type="parTrans" cxnId="{0C89FF10-BD8A-47B5-BD74-FFCF1F536D8A}">
      <dgm:prSet/>
      <dgm:spPr/>
      <dgm:t>
        <a:bodyPr/>
        <a:lstStyle/>
        <a:p>
          <a:endParaRPr lang="en-GB"/>
        </a:p>
      </dgm:t>
    </dgm:pt>
    <dgm:pt modelId="{3F0E5009-FC15-4D3F-8A95-BBB241F63F1B}" type="sibTrans" cxnId="{0C89FF10-BD8A-47B5-BD74-FFCF1F536D8A}">
      <dgm:prSet/>
      <dgm:spPr/>
      <dgm:t>
        <a:bodyPr/>
        <a:lstStyle/>
        <a:p>
          <a:endParaRPr lang="en-GB"/>
        </a:p>
      </dgm:t>
    </dgm:pt>
    <dgm:pt modelId="{E95287BC-6D94-42AF-965B-3C39EA413A0C}">
      <dgm:prSet phldrT="[Text]"/>
      <dgm:spPr/>
      <dgm:t>
        <a:bodyPr/>
        <a:lstStyle/>
        <a:p>
          <a:r>
            <a:rPr lang="en-GB" dirty="0" smtClean="0">
              <a:hlinkClick xmlns:r="http://schemas.openxmlformats.org/officeDocument/2006/relationships" r:id="rId3" action="ppaction://hlinksldjump"/>
            </a:rPr>
            <a:t>How we use </a:t>
          </a:r>
          <a:r>
            <a:rPr lang="en-GB" dirty="0" err="1" smtClean="0">
              <a:hlinkClick xmlns:r="http://schemas.openxmlformats.org/officeDocument/2006/relationships" r:id="rId3" action="ppaction://hlinksldjump"/>
            </a:rPr>
            <a:t>Mentimeter</a:t>
          </a:r>
          <a:endParaRPr lang="en-GB" dirty="0"/>
        </a:p>
      </dgm:t>
    </dgm:pt>
    <dgm:pt modelId="{1A47EFB1-E7FF-4A65-82D4-D6BB5F8DB146}" type="parTrans" cxnId="{B23B4D9E-D242-46A2-AC45-D69B7CD2674B}">
      <dgm:prSet/>
      <dgm:spPr/>
      <dgm:t>
        <a:bodyPr/>
        <a:lstStyle/>
        <a:p>
          <a:endParaRPr lang="en-GB"/>
        </a:p>
      </dgm:t>
    </dgm:pt>
    <dgm:pt modelId="{4B44EE24-4ADA-4CF3-BCB9-8BC830FB7610}" type="sibTrans" cxnId="{B23B4D9E-D242-46A2-AC45-D69B7CD2674B}">
      <dgm:prSet/>
      <dgm:spPr/>
      <dgm:t>
        <a:bodyPr/>
        <a:lstStyle/>
        <a:p>
          <a:endParaRPr lang="en-GB"/>
        </a:p>
      </dgm:t>
    </dgm:pt>
    <dgm:pt modelId="{122C1F6A-87CB-4EC6-82A5-32B17C79B540}" type="pres">
      <dgm:prSet presAssocID="{CD317A5D-409C-4F20-B572-185A6929D45B}" presName="Name0" presStyleCnt="0">
        <dgm:presLayoutVars>
          <dgm:dir/>
          <dgm:resizeHandles val="exact"/>
        </dgm:presLayoutVars>
      </dgm:prSet>
      <dgm:spPr/>
    </dgm:pt>
    <dgm:pt modelId="{09F6D8C7-CEF5-4888-950D-A6A896F50B1F}" type="pres">
      <dgm:prSet presAssocID="{A46B9D43-756D-4BBC-8C7C-ED7956E313E0}" presName="composite" presStyleCnt="0"/>
      <dgm:spPr/>
    </dgm:pt>
    <dgm:pt modelId="{DDCD2F6A-8623-481F-96DC-C5F3FB5ECF96}" type="pres">
      <dgm:prSet presAssocID="{A46B9D43-756D-4BBC-8C7C-ED7956E313E0}" presName="bgChev" presStyleLbl="node1" presStyleIdx="0" presStyleCnt="3"/>
      <dgm:spPr/>
    </dgm:pt>
    <dgm:pt modelId="{F4326BBD-3383-4134-BEDE-9736B16BD454}" type="pres">
      <dgm:prSet presAssocID="{A46B9D43-756D-4BBC-8C7C-ED7956E313E0}" presName="txNode" presStyleLbl="fgAcc1" presStyleIdx="0" presStyleCnt="3">
        <dgm:presLayoutVars>
          <dgm:bulletEnabled val="1"/>
        </dgm:presLayoutVars>
      </dgm:prSet>
      <dgm:spPr/>
      <dgm:t>
        <a:bodyPr/>
        <a:lstStyle/>
        <a:p>
          <a:endParaRPr lang="en-GB"/>
        </a:p>
      </dgm:t>
    </dgm:pt>
    <dgm:pt modelId="{8A415530-062F-4CE7-95CC-D2BC1096CA6A}" type="pres">
      <dgm:prSet presAssocID="{EDFB2B61-252A-435B-8033-DC4EB7F54D07}" presName="compositeSpace" presStyleCnt="0"/>
      <dgm:spPr/>
    </dgm:pt>
    <dgm:pt modelId="{F5429FFD-854C-4F18-A6B4-7CF94D1FABD4}" type="pres">
      <dgm:prSet presAssocID="{86717492-89AD-49CA-8579-1FDB88C7DEBA}" presName="composite" presStyleCnt="0"/>
      <dgm:spPr/>
    </dgm:pt>
    <dgm:pt modelId="{5AF7406E-C3DB-493C-B5F1-A495B8CBB826}" type="pres">
      <dgm:prSet presAssocID="{86717492-89AD-49CA-8579-1FDB88C7DEBA}" presName="bgChev" presStyleLbl="node1" presStyleIdx="1" presStyleCnt="3"/>
      <dgm:spPr/>
    </dgm:pt>
    <dgm:pt modelId="{F7AAF7E3-8460-4DF4-8599-9A13A299F60F}" type="pres">
      <dgm:prSet presAssocID="{86717492-89AD-49CA-8579-1FDB88C7DEBA}" presName="txNode" presStyleLbl="fgAcc1" presStyleIdx="1" presStyleCnt="3">
        <dgm:presLayoutVars>
          <dgm:bulletEnabled val="1"/>
        </dgm:presLayoutVars>
      </dgm:prSet>
      <dgm:spPr/>
      <dgm:t>
        <a:bodyPr/>
        <a:lstStyle/>
        <a:p>
          <a:endParaRPr lang="en-GB"/>
        </a:p>
      </dgm:t>
    </dgm:pt>
    <dgm:pt modelId="{4BB06BCC-043B-419C-9108-9C3F4762BCD1}" type="pres">
      <dgm:prSet presAssocID="{3F0E5009-FC15-4D3F-8A95-BBB241F63F1B}" presName="compositeSpace" presStyleCnt="0"/>
      <dgm:spPr/>
    </dgm:pt>
    <dgm:pt modelId="{BD00A69C-29BC-4DB0-9598-C29CF54F495B}" type="pres">
      <dgm:prSet presAssocID="{E95287BC-6D94-42AF-965B-3C39EA413A0C}" presName="composite" presStyleCnt="0"/>
      <dgm:spPr/>
    </dgm:pt>
    <dgm:pt modelId="{DCD979A5-876E-4EEF-8FC2-386F0DD919AE}" type="pres">
      <dgm:prSet presAssocID="{E95287BC-6D94-42AF-965B-3C39EA413A0C}" presName="bgChev" presStyleLbl="node1" presStyleIdx="2" presStyleCnt="3"/>
      <dgm:spPr/>
    </dgm:pt>
    <dgm:pt modelId="{CD19D060-DF51-4616-B53F-CC9632B3631D}" type="pres">
      <dgm:prSet presAssocID="{E95287BC-6D94-42AF-965B-3C39EA413A0C}" presName="txNode" presStyleLbl="fgAcc1" presStyleIdx="2" presStyleCnt="3">
        <dgm:presLayoutVars>
          <dgm:bulletEnabled val="1"/>
        </dgm:presLayoutVars>
      </dgm:prSet>
      <dgm:spPr/>
      <dgm:t>
        <a:bodyPr/>
        <a:lstStyle/>
        <a:p>
          <a:endParaRPr lang="en-GB"/>
        </a:p>
      </dgm:t>
    </dgm:pt>
  </dgm:ptLst>
  <dgm:cxnLst>
    <dgm:cxn modelId="{A987F93B-8040-47D7-8EBA-399A4E4C8526}" type="presOf" srcId="{E95287BC-6D94-42AF-965B-3C39EA413A0C}" destId="{CD19D060-DF51-4616-B53F-CC9632B3631D}" srcOrd="0" destOrd="0" presId="urn:microsoft.com/office/officeart/2005/8/layout/chevronAccent+Icon"/>
    <dgm:cxn modelId="{E869825E-0FAD-4B59-849C-84DDA81DB2E3}" type="presOf" srcId="{A46B9D43-756D-4BBC-8C7C-ED7956E313E0}" destId="{F4326BBD-3383-4134-BEDE-9736B16BD454}" srcOrd="0" destOrd="0" presId="urn:microsoft.com/office/officeart/2005/8/layout/chevronAccent+Icon"/>
    <dgm:cxn modelId="{18738176-1F95-4190-94EA-B11226E37DF9}" type="presOf" srcId="{CD317A5D-409C-4F20-B572-185A6929D45B}" destId="{122C1F6A-87CB-4EC6-82A5-32B17C79B540}" srcOrd="0" destOrd="0" presId="urn:microsoft.com/office/officeart/2005/8/layout/chevronAccent+Icon"/>
    <dgm:cxn modelId="{1B668F18-1E68-4F7F-970A-F91E93B8046C}" type="presOf" srcId="{86717492-89AD-49CA-8579-1FDB88C7DEBA}" destId="{F7AAF7E3-8460-4DF4-8599-9A13A299F60F}" srcOrd="0" destOrd="0" presId="urn:microsoft.com/office/officeart/2005/8/layout/chevronAccent+Icon"/>
    <dgm:cxn modelId="{B23B4D9E-D242-46A2-AC45-D69B7CD2674B}" srcId="{CD317A5D-409C-4F20-B572-185A6929D45B}" destId="{E95287BC-6D94-42AF-965B-3C39EA413A0C}" srcOrd="2" destOrd="0" parTransId="{1A47EFB1-E7FF-4A65-82D4-D6BB5F8DB146}" sibTransId="{4B44EE24-4ADA-4CF3-BCB9-8BC830FB7610}"/>
    <dgm:cxn modelId="{65176967-C76A-4108-8906-88F4CD0448E2}" srcId="{CD317A5D-409C-4F20-B572-185A6929D45B}" destId="{A46B9D43-756D-4BBC-8C7C-ED7956E313E0}" srcOrd="0" destOrd="0" parTransId="{B054B126-24C8-4967-9514-DCCFF992881E}" sibTransId="{EDFB2B61-252A-435B-8033-DC4EB7F54D07}"/>
    <dgm:cxn modelId="{0C89FF10-BD8A-47B5-BD74-FFCF1F536D8A}" srcId="{CD317A5D-409C-4F20-B572-185A6929D45B}" destId="{86717492-89AD-49CA-8579-1FDB88C7DEBA}" srcOrd="1" destOrd="0" parTransId="{9526E9A5-7183-4CF0-9674-675743612085}" sibTransId="{3F0E5009-FC15-4D3F-8A95-BBB241F63F1B}"/>
    <dgm:cxn modelId="{34E290B4-4441-49D8-98BF-AF1C517DC4FC}" type="presParOf" srcId="{122C1F6A-87CB-4EC6-82A5-32B17C79B540}" destId="{09F6D8C7-CEF5-4888-950D-A6A896F50B1F}" srcOrd="0" destOrd="0" presId="urn:microsoft.com/office/officeart/2005/8/layout/chevronAccent+Icon"/>
    <dgm:cxn modelId="{0A1EE8A3-BDD7-4C96-9404-BE9DF878D216}" type="presParOf" srcId="{09F6D8C7-CEF5-4888-950D-A6A896F50B1F}" destId="{DDCD2F6A-8623-481F-96DC-C5F3FB5ECF96}" srcOrd="0" destOrd="0" presId="urn:microsoft.com/office/officeart/2005/8/layout/chevronAccent+Icon"/>
    <dgm:cxn modelId="{7A471EC9-D931-4772-BD1E-5510517990D5}" type="presParOf" srcId="{09F6D8C7-CEF5-4888-950D-A6A896F50B1F}" destId="{F4326BBD-3383-4134-BEDE-9736B16BD454}" srcOrd="1" destOrd="0" presId="urn:microsoft.com/office/officeart/2005/8/layout/chevronAccent+Icon"/>
    <dgm:cxn modelId="{E53F5438-D3CA-4F10-AE25-C30FB2B54828}" type="presParOf" srcId="{122C1F6A-87CB-4EC6-82A5-32B17C79B540}" destId="{8A415530-062F-4CE7-95CC-D2BC1096CA6A}" srcOrd="1" destOrd="0" presId="urn:microsoft.com/office/officeart/2005/8/layout/chevronAccent+Icon"/>
    <dgm:cxn modelId="{B28B02EF-D693-47E0-948A-CB11846C4FBD}" type="presParOf" srcId="{122C1F6A-87CB-4EC6-82A5-32B17C79B540}" destId="{F5429FFD-854C-4F18-A6B4-7CF94D1FABD4}" srcOrd="2" destOrd="0" presId="urn:microsoft.com/office/officeart/2005/8/layout/chevronAccent+Icon"/>
    <dgm:cxn modelId="{1E425E7A-0214-413B-B25C-5CC21F63ECED}" type="presParOf" srcId="{F5429FFD-854C-4F18-A6B4-7CF94D1FABD4}" destId="{5AF7406E-C3DB-493C-B5F1-A495B8CBB826}" srcOrd="0" destOrd="0" presId="urn:microsoft.com/office/officeart/2005/8/layout/chevronAccent+Icon"/>
    <dgm:cxn modelId="{EAFEAD26-8E14-485D-811C-977BED6F2823}" type="presParOf" srcId="{F5429FFD-854C-4F18-A6B4-7CF94D1FABD4}" destId="{F7AAF7E3-8460-4DF4-8599-9A13A299F60F}" srcOrd="1" destOrd="0" presId="urn:microsoft.com/office/officeart/2005/8/layout/chevronAccent+Icon"/>
    <dgm:cxn modelId="{47E8860E-586F-411B-8E58-5D7DB44CBCD6}" type="presParOf" srcId="{122C1F6A-87CB-4EC6-82A5-32B17C79B540}" destId="{4BB06BCC-043B-419C-9108-9C3F4762BCD1}" srcOrd="3" destOrd="0" presId="urn:microsoft.com/office/officeart/2005/8/layout/chevronAccent+Icon"/>
    <dgm:cxn modelId="{48C8130D-8054-4282-AC4B-587A7AAE4646}" type="presParOf" srcId="{122C1F6A-87CB-4EC6-82A5-32B17C79B540}" destId="{BD00A69C-29BC-4DB0-9598-C29CF54F495B}" srcOrd="4" destOrd="0" presId="urn:microsoft.com/office/officeart/2005/8/layout/chevronAccent+Icon"/>
    <dgm:cxn modelId="{D7265058-B5C8-412F-A617-15338652ED73}" type="presParOf" srcId="{BD00A69C-29BC-4DB0-9598-C29CF54F495B}" destId="{DCD979A5-876E-4EEF-8FC2-386F0DD919AE}" srcOrd="0" destOrd="0" presId="urn:microsoft.com/office/officeart/2005/8/layout/chevronAccent+Icon"/>
    <dgm:cxn modelId="{73A570A3-E6A2-4C12-81E3-09AA38CB9DAA}" type="presParOf" srcId="{BD00A69C-29BC-4DB0-9598-C29CF54F495B}" destId="{CD19D060-DF51-4616-B53F-CC9632B3631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47147A-503D-42A1-A357-2381F44322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A5E2AE2-E9D7-40E2-A7AE-B9E126EEEB1E}">
      <dgm:prSet phldrT="[Text]"/>
      <dgm:spPr/>
      <dgm:t>
        <a:bodyPr/>
        <a:lstStyle/>
        <a:p>
          <a:r>
            <a:rPr lang="en-GB" dirty="0" smtClean="0"/>
            <a:t>Features of </a:t>
          </a:r>
          <a:r>
            <a:rPr lang="en-GB" dirty="0" err="1" smtClean="0"/>
            <a:t>Mentimeter</a:t>
          </a:r>
          <a:endParaRPr lang="en-GB"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0691180-1DFB-4450-BF96-3794D28CF514}" type="parTrans" cxnId="{F623B15C-0E73-47F7-9BEF-EB4717E3F81E}">
      <dgm:prSet/>
      <dgm:spPr/>
      <dgm:t>
        <a:bodyPr/>
        <a:lstStyle/>
        <a:p>
          <a:endParaRPr lang="en-GB"/>
        </a:p>
      </dgm:t>
    </dgm:pt>
    <dgm:pt modelId="{8B75345F-778D-4431-BD7B-5A18D8C080C6}" type="sibTrans" cxnId="{F623B15C-0E73-47F7-9BEF-EB4717E3F81E}">
      <dgm:prSet/>
      <dgm:spPr/>
      <dgm:t>
        <a:bodyPr/>
        <a:lstStyle/>
        <a:p>
          <a:endParaRPr lang="en-GB"/>
        </a:p>
      </dgm:t>
    </dgm:pt>
    <dgm:pt modelId="{88EDE083-AA46-4044-9B4D-A64596747EAA}">
      <dgm:prSet phldrT="[Text]"/>
      <dgm:spPr/>
      <dgm:t>
        <a:bodyPr/>
        <a:lstStyle/>
        <a:p>
          <a:r>
            <a:rPr lang="en-GB" dirty="0" smtClean="0"/>
            <a:t>Try a </a:t>
          </a:r>
          <a:r>
            <a:rPr lang="en-GB" dirty="0" err="1" smtClean="0"/>
            <a:t>Mentimeter</a:t>
          </a:r>
          <a:r>
            <a:rPr lang="en-GB" dirty="0" smtClean="0"/>
            <a:t> Poll!</a:t>
          </a:r>
          <a:endParaRPr lang="en-GB"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50AAD87-9B4F-46EF-A962-93D4E698A2A6}" type="parTrans" cxnId="{3F3FBB57-5B04-40A2-90D3-BD86580D854C}">
      <dgm:prSet/>
      <dgm:spPr/>
      <dgm:t>
        <a:bodyPr/>
        <a:lstStyle/>
        <a:p>
          <a:endParaRPr lang="en-GB"/>
        </a:p>
      </dgm:t>
    </dgm:pt>
    <dgm:pt modelId="{3B9839A7-4CC3-4AB1-B7CE-6551A24826FF}" type="sibTrans" cxnId="{3F3FBB57-5B04-40A2-90D3-BD86580D854C}">
      <dgm:prSet/>
      <dgm:spPr/>
      <dgm:t>
        <a:bodyPr/>
        <a:lstStyle/>
        <a:p>
          <a:endParaRPr lang="en-GB"/>
        </a:p>
      </dgm:t>
    </dgm:pt>
    <dgm:pt modelId="{71036DE6-39DD-4643-9C8C-3F654BFCA582}">
      <dgm:prSet phldrT="[Text]"/>
      <dgm:spPr/>
      <dgm:t>
        <a:bodyPr/>
        <a:lstStyle/>
        <a:p>
          <a:r>
            <a:rPr lang="en-GB" dirty="0" smtClean="0"/>
            <a:t>Further Information</a:t>
          </a:r>
          <a:endParaRPr lang="en-GB"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60F382E-4DC7-4142-9DD0-4BFF96BE8693}" type="parTrans" cxnId="{421737B7-7E76-4A07-B540-BF33178F938F}">
      <dgm:prSet/>
      <dgm:spPr/>
      <dgm:t>
        <a:bodyPr/>
        <a:lstStyle/>
        <a:p>
          <a:endParaRPr lang="en-GB"/>
        </a:p>
      </dgm:t>
    </dgm:pt>
    <dgm:pt modelId="{C3C027F9-A8F2-4339-8EC2-D2D78E11595E}" type="sibTrans" cxnId="{421737B7-7E76-4A07-B540-BF33178F938F}">
      <dgm:prSet/>
      <dgm:spPr/>
      <dgm:t>
        <a:bodyPr/>
        <a:lstStyle/>
        <a:p>
          <a:endParaRPr lang="en-GB"/>
        </a:p>
      </dgm:t>
    </dgm:pt>
    <dgm:pt modelId="{1B1A9CB5-E40A-461E-9C8F-E9B400B72DBD}" type="pres">
      <dgm:prSet presAssocID="{9947147A-503D-42A1-A357-2381F44322A3}" presName="linear" presStyleCnt="0">
        <dgm:presLayoutVars>
          <dgm:dir/>
          <dgm:animLvl val="lvl"/>
          <dgm:resizeHandles val="exact"/>
        </dgm:presLayoutVars>
      </dgm:prSet>
      <dgm:spPr/>
      <dgm:t>
        <a:bodyPr/>
        <a:lstStyle/>
        <a:p>
          <a:endParaRPr lang="en-GB"/>
        </a:p>
      </dgm:t>
    </dgm:pt>
    <dgm:pt modelId="{8D789987-7FF5-47C4-A024-90BF04C12DEF}" type="pres">
      <dgm:prSet presAssocID="{DA5E2AE2-E9D7-40E2-A7AE-B9E126EEEB1E}" presName="parentLin" presStyleCnt="0"/>
      <dgm:spPr/>
    </dgm:pt>
    <dgm:pt modelId="{F0542BBD-D6A3-4B23-9151-4D78F88AA3E9}" type="pres">
      <dgm:prSet presAssocID="{DA5E2AE2-E9D7-40E2-A7AE-B9E126EEEB1E}" presName="parentLeftMargin" presStyleLbl="node1" presStyleIdx="0" presStyleCnt="3"/>
      <dgm:spPr/>
      <dgm:t>
        <a:bodyPr/>
        <a:lstStyle/>
        <a:p>
          <a:endParaRPr lang="en-GB"/>
        </a:p>
      </dgm:t>
    </dgm:pt>
    <dgm:pt modelId="{17C71097-8486-479F-85F7-738B1E4B2A08}" type="pres">
      <dgm:prSet presAssocID="{DA5E2AE2-E9D7-40E2-A7AE-B9E126EEEB1E}" presName="parentText" presStyleLbl="node1" presStyleIdx="0" presStyleCnt="3">
        <dgm:presLayoutVars>
          <dgm:chMax val="0"/>
          <dgm:bulletEnabled val="1"/>
        </dgm:presLayoutVars>
      </dgm:prSet>
      <dgm:spPr/>
      <dgm:t>
        <a:bodyPr/>
        <a:lstStyle/>
        <a:p>
          <a:endParaRPr lang="en-GB"/>
        </a:p>
      </dgm:t>
    </dgm:pt>
    <dgm:pt modelId="{E1CBEBB3-F9D4-489C-9791-759AB7996027}" type="pres">
      <dgm:prSet presAssocID="{DA5E2AE2-E9D7-40E2-A7AE-B9E126EEEB1E}" presName="negativeSpace" presStyleCnt="0"/>
      <dgm:spPr/>
    </dgm:pt>
    <dgm:pt modelId="{0B6345E0-82F5-4F31-89F5-F5E548B32F8A}" type="pres">
      <dgm:prSet presAssocID="{DA5E2AE2-E9D7-40E2-A7AE-B9E126EEEB1E}" presName="childText" presStyleLbl="conFgAcc1" presStyleIdx="0" presStyleCnt="3">
        <dgm:presLayoutVars>
          <dgm:bulletEnabled val="1"/>
        </dgm:presLayoutVars>
      </dgm:prSet>
      <dgm:spPr/>
    </dgm:pt>
    <dgm:pt modelId="{3E86157D-6E75-42C1-AC3C-7FFA754AEA1B}" type="pres">
      <dgm:prSet presAssocID="{8B75345F-778D-4431-BD7B-5A18D8C080C6}" presName="spaceBetweenRectangles" presStyleCnt="0"/>
      <dgm:spPr/>
    </dgm:pt>
    <dgm:pt modelId="{F24AABDD-F15C-4F57-B363-62929ECD1EFA}" type="pres">
      <dgm:prSet presAssocID="{88EDE083-AA46-4044-9B4D-A64596747EAA}" presName="parentLin" presStyleCnt="0"/>
      <dgm:spPr/>
    </dgm:pt>
    <dgm:pt modelId="{E1406773-E5D6-48B4-B986-E87E3BFF95F4}" type="pres">
      <dgm:prSet presAssocID="{88EDE083-AA46-4044-9B4D-A64596747EAA}" presName="parentLeftMargin" presStyleLbl="node1" presStyleIdx="0" presStyleCnt="3"/>
      <dgm:spPr/>
      <dgm:t>
        <a:bodyPr/>
        <a:lstStyle/>
        <a:p>
          <a:endParaRPr lang="en-GB"/>
        </a:p>
      </dgm:t>
    </dgm:pt>
    <dgm:pt modelId="{7013D72F-DC6E-4A6C-827A-9B10151CC3BE}" type="pres">
      <dgm:prSet presAssocID="{88EDE083-AA46-4044-9B4D-A64596747EAA}" presName="parentText" presStyleLbl="node1" presStyleIdx="1" presStyleCnt="3" custLinFactNeighborX="-3910" custLinFactNeighborY="3101">
        <dgm:presLayoutVars>
          <dgm:chMax val="0"/>
          <dgm:bulletEnabled val="1"/>
        </dgm:presLayoutVars>
      </dgm:prSet>
      <dgm:spPr/>
      <dgm:t>
        <a:bodyPr/>
        <a:lstStyle/>
        <a:p>
          <a:endParaRPr lang="en-GB"/>
        </a:p>
      </dgm:t>
    </dgm:pt>
    <dgm:pt modelId="{7E4999E6-493C-41A1-9957-9B30EACFED75}" type="pres">
      <dgm:prSet presAssocID="{88EDE083-AA46-4044-9B4D-A64596747EAA}" presName="negativeSpace" presStyleCnt="0"/>
      <dgm:spPr/>
    </dgm:pt>
    <dgm:pt modelId="{5A6BE396-1B73-49BF-81E7-2F5212615A36}" type="pres">
      <dgm:prSet presAssocID="{88EDE083-AA46-4044-9B4D-A64596747EAA}" presName="childText" presStyleLbl="conFgAcc1" presStyleIdx="1" presStyleCnt="3">
        <dgm:presLayoutVars>
          <dgm:bulletEnabled val="1"/>
        </dgm:presLayoutVars>
      </dgm:prSet>
      <dgm:spPr/>
    </dgm:pt>
    <dgm:pt modelId="{B320A282-6B76-4EE4-A6EE-DB57DB384D46}" type="pres">
      <dgm:prSet presAssocID="{3B9839A7-4CC3-4AB1-B7CE-6551A24826FF}" presName="spaceBetweenRectangles" presStyleCnt="0"/>
      <dgm:spPr/>
    </dgm:pt>
    <dgm:pt modelId="{6ED9771C-145B-494D-BECA-BEB58938D13D}" type="pres">
      <dgm:prSet presAssocID="{71036DE6-39DD-4643-9C8C-3F654BFCA582}" presName="parentLin" presStyleCnt="0"/>
      <dgm:spPr/>
    </dgm:pt>
    <dgm:pt modelId="{378F49E5-54CE-47E5-BE50-A9E04803ACFC}" type="pres">
      <dgm:prSet presAssocID="{71036DE6-39DD-4643-9C8C-3F654BFCA582}" presName="parentLeftMargin" presStyleLbl="node1" presStyleIdx="1" presStyleCnt="3"/>
      <dgm:spPr/>
      <dgm:t>
        <a:bodyPr/>
        <a:lstStyle/>
        <a:p>
          <a:endParaRPr lang="en-GB"/>
        </a:p>
      </dgm:t>
    </dgm:pt>
    <dgm:pt modelId="{603933E8-FB82-4B9E-9BE6-5CC1D95D2D09}" type="pres">
      <dgm:prSet presAssocID="{71036DE6-39DD-4643-9C8C-3F654BFCA582}" presName="parentText" presStyleLbl="node1" presStyleIdx="2" presStyleCnt="3">
        <dgm:presLayoutVars>
          <dgm:chMax val="0"/>
          <dgm:bulletEnabled val="1"/>
        </dgm:presLayoutVars>
      </dgm:prSet>
      <dgm:spPr/>
      <dgm:t>
        <a:bodyPr/>
        <a:lstStyle/>
        <a:p>
          <a:endParaRPr lang="en-GB"/>
        </a:p>
      </dgm:t>
    </dgm:pt>
    <dgm:pt modelId="{D38DF5E5-690F-4A2C-B3C3-E8182FA3A11A}" type="pres">
      <dgm:prSet presAssocID="{71036DE6-39DD-4643-9C8C-3F654BFCA582}" presName="negativeSpace" presStyleCnt="0"/>
      <dgm:spPr/>
    </dgm:pt>
    <dgm:pt modelId="{2A4A0F3D-F432-41D5-B90B-C4E208DF5B9A}" type="pres">
      <dgm:prSet presAssocID="{71036DE6-39DD-4643-9C8C-3F654BFCA582}" presName="childText" presStyleLbl="conFgAcc1" presStyleIdx="2" presStyleCnt="3">
        <dgm:presLayoutVars>
          <dgm:bulletEnabled val="1"/>
        </dgm:presLayoutVars>
      </dgm:prSet>
      <dgm:spPr/>
    </dgm:pt>
  </dgm:ptLst>
  <dgm:cxnLst>
    <dgm:cxn modelId="{6C3040FF-DB4B-4A4F-9ED8-19C89C118858}" type="presOf" srcId="{DA5E2AE2-E9D7-40E2-A7AE-B9E126EEEB1E}" destId="{F0542BBD-D6A3-4B23-9151-4D78F88AA3E9}" srcOrd="0" destOrd="0" presId="urn:microsoft.com/office/officeart/2005/8/layout/list1"/>
    <dgm:cxn modelId="{A2849FF3-400A-4F04-BA4E-5F612D56D1BF}" type="presOf" srcId="{88EDE083-AA46-4044-9B4D-A64596747EAA}" destId="{7013D72F-DC6E-4A6C-827A-9B10151CC3BE}" srcOrd="1" destOrd="0" presId="urn:microsoft.com/office/officeart/2005/8/layout/list1"/>
    <dgm:cxn modelId="{F623B15C-0E73-47F7-9BEF-EB4717E3F81E}" srcId="{9947147A-503D-42A1-A357-2381F44322A3}" destId="{DA5E2AE2-E9D7-40E2-A7AE-B9E126EEEB1E}" srcOrd="0" destOrd="0" parTransId="{F0691180-1DFB-4450-BF96-3794D28CF514}" sibTransId="{8B75345F-778D-4431-BD7B-5A18D8C080C6}"/>
    <dgm:cxn modelId="{3F3FBB57-5B04-40A2-90D3-BD86580D854C}" srcId="{9947147A-503D-42A1-A357-2381F44322A3}" destId="{88EDE083-AA46-4044-9B4D-A64596747EAA}" srcOrd="1" destOrd="0" parTransId="{950AAD87-9B4F-46EF-A962-93D4E698A2A6}" sibTransId="{3B9839A7-4CC3-4AB1-B7CE-6551A24826FF}"/>
    <dgm:cxn modelId="{421737B7-7E76-4A07-B540-BF33178F938F}" srcId="{9947147A-503D-42A1-A357-2381F44322A3}" destId="{71036DE6-39DD-4643-9C8C-3F654BFCA582}" srcOrd="2" destOrd="0" parTransId="{660F382E-4DC7-4142-9DD0-4BFF96BE8693}" sibTransId="{C3C027F9-A8F2-4339-8EC2-D2D78E11595E}"/>
    <dgm:cxn modelId="{4DD1C03D-E352-409D-B9C4-587D9E2BC2BF}" type="presOf" srcId="{88EDE083-AA46-4044-9B4D-A64596747EAA}" destId="{E1406773-E5D6-48B4-B986-E87E3BFF95F4}" srcOrd="0" destOrd="0" presId="urn:microsoft.com/office/officeart/2005/8/layout/list1"/>
    <dgm:cxn modelId="{43C8A766-5D13-469E-AB01-2ACBDDAAB3D6}" type="presOf" srcId="{9947147A-503D-42A1-A357-2381F44322A3}" destId="{1B1A9CB5-E40A-461E-9C8F-E9B400B72DBD}" srcOrd="0" destOrd="0" presId="urn:microsoft.com/office/officeart/2005/8/layout/list1"/>
    <dgm:cxn modelId="{74E7743C-D6E7-4683-B4E1-D426FC8A215E}" type="presOf" srcId="{DA5E2AE2-E9D7-40E2-A7AE-B9E126EEEB1E}" destId="{17C71097-8486-479F-85F7-738B1E4B2A08}" srcOrd="1" destOrd="0" presId="urn:microsoft.com/office/officeart/2005/8/layout/list1"/>
    <dgm:cxn modelId="{EB0CF657-234C-4DFA-AD98-9B5DE03898A9}" type="presOf" srcId="{71036DE6-39DD-4643-9C8C-3F654BFCA582}" destId="{603933E8-FB82-4B9E-9BE6-5CC1D95D2D09}" srcOrd="1" destOrd="0" presId="urn:microsoft.com/office/officeart/2005/8/layout/list1"/>
    <dgm:cxn modelId="{EB5629F1-CE0D-47D8-AA2E-0A023E11F290}" type="presOf" srcId="{71036DE6-39DD-4643-9C8C-3F654BFCA582}" destId="{378F49E5-54CE-47E5-BE50-A9E04803ACFC}" srcOrd="0" destOrd="0" presId="urn:microsoft.com/office/officeart/2005/8/layout/list1"/>
    <dgm:cxn modelId="{BA91CC26-2D0A-45B2-8F52-3928F51EBF8C}" type="presParOf" srcId="{1B1A9CB5-E40A-461E-9C8F-E9B400B72DBD}" destId="{8D789987-7FF5-47C4-A024-90BF04C12DEF}" srcOrd="0" destOrd="0" presId="urn:microsoft.com/office/officeart/2005/8/layout/list1"/>
    <dgm:cxn modelId="{F24677F7-E46D-4422-B45F-E3F987EE895F}" type="presParOf" srcId="{8D789987-7FF5-47C4-A024-90BF04C12DEF}" destId="{F0542BBD-D6A3-4B23-9151-4D78F88AA3E9}" srcOrd="0" destOrd="0" presId="urn:microsoft.com/office/officeart/2005/8/layout/list1"/>
    <dgm:cxn modelId="{9761A8F4-941C-40F1-A31C-9506D822F3AB}" type="presParOf" srcId="{8D789987-7FF5-47C4-A024-90BF04C12DEF}" destId="{17C71097-8486-479F-85F7-738B1E4B2A08}" srcOrd="1" destOrd="0" presId="urn:microsoft.com/office/officeart/2005/8/layout/list1"/>
    <dgm:cxn modelId="{ED65DACE-6F35-4F07-B6CA-374E69F982EF}" type="presParOf" srcId="{1B1A9CB5-E40A-461E-9C8F-E9B400B72DBD}" destId="{E1CBEBB3-F9D4-489C-9791-759AB7996027}" srcOrd="1" destOrd="0" presId="urn:microsoft.com/office/officeart/2005/8/layout/list1"/>
    <dgm:cxn modelId="{B4B4376E-A761-4A29-AD1B-666043AFA4F3}" type="presParOf" srcId="{1B1A9CB5-E40A-461E-9C8F-E9B400B72DBD}" destId="{0B6345E0-82F5-4F31-89F5-F5E548B32F8A}" srcOrd="2" destOrd="0" presId="urn:microsoft.com/office/officeart/2005/8/layout/list1"/>
    <dgm:cxn modelId="{65050AEF-3049-400F-93EE-374A5AB2AF7E}" type="presParOf" srcId="{1B1A9CB5-E40A-461E-9C8F-E9B400B72DBD}" destId="{3E86157D-6E75-42C1-AC3C-7FFA754AEA1B}" srcOrd="3" destOrd="0" presId="urn:microsoft.com/office/officeart/2005/8/layout/list1"/>
    <dgm:cxn modelId="{4CAAE969-B95C-4DF2-AA93-F52ADFC1C8DD}" type="presParOf" srcId="{1B1A9CB5-E40A-461E-9C8F-E9B400B72DBD}" destId="{F24AABDD-F15C-4F57-B363-62929ECD1EFA}" srcOrd="4" destOrd="0" presId="urn:microsoft.com/office/officeart/2005/8/layout/list1"/>
    <dgm:cxn modelId="{43B291F6-2820-4D6D-9F78-28695FE76BCE}" type="presParOf" srcId="{F24AABDD-F15C-4F57-B363-62929ECD1EFA}" destId="{E1406773-E5D6-48B4-B986-E87E3BFF95F4}" srcOrd="0" destOrd="0" presId="urn:microsoft.com/office/officeart/2005/8/layout/list1"/>
    <dgm:cxn modelId="{D7D7B7D8-446A-4A95-808C-7ABCA3DBED2F}" type="presParOf" srcId="{F24AABDD-F15C-4F57-B363-62929ECD1EFA}" destId="{7013D72F-DC6E-4A6C-827A-9B10151CC3BE}" srcOrd="1" destOrd="0" presId="urn:microsoft.com/office/officeart/2005/8/layout/list1"/>
    <dgm:cxn modelId="{C635EBFD-943C-4D76-9673-46D82C467857}" type="presParOf" srcId="{1B1A9CB5-E40A-461E-9C8F-E9B400B72DBD}" destId="{7E4999E6-493C-41A1-9957-9B30EACFED75}" srcOrd="5" destOrd="0" presId="urn:microsoft.com/office/officeart/2005/8/layout/list1"/>
    <dgm:cxn modelId="{78679114-5ECF-4F9A-A633-3DF6230CA9AE}" type="presParOf" srcId="{1B1A9CB5-E40A-461E-9C8F-E9B400B72DBD}" destId="{5A6BE396-1B73-49BF-81E7-2F5212615A36}" srcOrd="6" destOrd="0" presId="urn:microsoft.com/office/officeart/2005/8/layout/list1"/>
    <dgm:cxn modelId="{68208F5A-6F0A-4A6B-8196-1FFA2674CB35}" type="presParOf" srcId="{1B1A9CB5-E40A-461E-9C8F-E9B400B72DBD}" destId="{B320A282-6B76-4EE4-A6EE-DB57DB384D46}" srcOrd="7" destOrd="0" presId="urn:microsoft.com/office/officeart/2005/8/layout/list1"/>
    <dgm:cxn modelId="{2DFEDE4F-3A87-4A2A-89A4-A7F2272D32E0}" type="presParOf" srcId="{1B1A9CB5-E40A-461E-9C8F-E9B400B72DBD}" destId="{6ED9771C-145B-494D-BECA-BEB58938D13D}" srcOrd="8" destOrd="0" presId="urn:microsoft.com/office/officeart/2005/8/layout/list1"/>
    <dgm:cxn modelId="{2CDAF164-FD95-4883-B05A-885D1714CDE7}" type="presParOf" srcId="{6ED9771C-145B-494D-BECA-BEB58938D13D}" destId="{378F49E5-54CE-47E5-BE50-A9E04803ACFC}" srcOrd="0" destOrd="0" presId="urn:microsoft.com/office/officeart/2005/8/layout/list1"/>
    <dgm:cxn modelId="{3688E119-7829-4C63-A57D-C8B5C1351C04}" type="presParOf" srcId="{6ED9771C-145B-494D-BECA-BEB58938D13D}" destId="{603933E8-FB82-4B9E-9BE6-5CC1D95D2D09}" srcOrd="1" destOrd="0" presId="urn:microsoft.com/office/officeart/2005/8/layout/list1"/>
    <dgm:cxn modelId="{68969BF8-85EA-44FF-8160-30703CF4F040}" type="presParOf" srcId="{1B1A9CB5-E40A-461E-9C8F-E9B400B72DBD}" destId="{D38DF5E5-690F-4A2C-B3C3-E8182FA3A11A}" srcOrd="9" destOrd="0" presId="urn:microsoft.com/office/officeart/2005/8/layout/list1"/>
    <dgm:cxn modelId="{BACEA435-FCC8-46C6-B63A-E19494C3E4A5}" type="presParOf" srcId="{1B1A9CB5-E40A-461E-9C8F-E9B400B72DBD}" destId="{2A4A0F3D-F432-41D5-B90B-C4E208DF5B9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C9EDC6-7E51-44CC-9CB2-9D12EAD1442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49A09B08-DDF0-4225-B2B2-C462AD7903E2}">
      <dgm:prSet phldrT="[Text]"/>
      <dgm:spPr/>
      <dgm:t>
        <a:bodyPr/>
        <a:lstStyle/>
        <a:p>
          <a:pPr algn="ctr"/>
          <a:r>
            <a:rPr lang="en-GB" dirty="0" smtClean="0"/>
            <a:t>Branch Out</a:t>
          </a:r>
          <a:endParaRPr lang="en-GB" dirty="0"/>
        </a:p>
      </dgm:t>
    </dgm:pt>
    <dgm:pt modelId="{D152C6D1-B1FB-47C2-8FD7-644BC55D0636}" type="parTrans" cxnId="{82BC6DF0-C41D-4A93-9F8D-090FF2781CA2}">
      <dgm:prSet/>
      <dgm:spPr/>
      <dgm:t>
        <a:bodyPr/>
        <a:lstStyle/>
        <a:p>
          <a:endParaRPr lang="en-GB"/>
        </a:p>
      </dgm:t>
    </dgm:pt>
    <dgm:pt modelId="{52B7F60F-6A1E-4EEE-AB3B-F9FFD2D204A7}" type="sibTrans" cxnId="{82BC6DF0-C41D-4A93-9F8D-090FF2781CA2}">
      <dgm:prSet/>
      <dgm:spPr/>
      <dgm:t>
        <a:bodyPr/>
        <a:lstStyle/>
        <a:p>
          <a:endParaRPr lang="en-GB"/>
        </a:p>
      </dgm:t>
    </dgm:pt>
    <dgm:pt modelId="{FEBFEED4-9BB6-479F-A735-1C72A181BE4B}">
      <dgm:prSet phldrT="[Text]"/>
      <dgm:spPr/>
      <dgm:t>
        <a:bodyPr/>
        <a:lstStyle/>
        <a:p>
          <a:pPr algn="ctr"/>
          <a:r>
            <a:rPr lang="en-GB" dirty="0" smtClean="0"/>
            <a:t>Collate Data</a:t>
          </a:r>
          <a:endParaRPr lang="en-GB" dirty="0"/>
        </a:p>
      </dgm:t>
    </dgm:pt>
    <dgm:pt modelId="{7F130626-92B8-4E36-9B90-25B569634B9D}" type="parTrans" cxnId="{8C38E551-E992-471D-B941-06667A7C19DA}">
      <dgm:prSet/>
      <dgm:spPr/>
      <dgm:t>
        <a:bodyPr/>
        <a:lstStyle/>
        <a:p>
          <a:endParaRPr lang="en-GB"/>
        </a:p>
      </dgm:t>
    </dgm:pt>
    <dgm:pt modelId="{FF3EAEF4-A4C4-4766-89E6-A362601BD53B}" type="sibTrans" cxnId="{8C38E551-E992-471D-B941-06667A7C19DA}">
      <dgm:prSet/>
      <dgm:spPr/>
      <dgm:t>
        <a:bodyPr/>
        <a:lstStyle/>
        <a:p>
          <a:endParaRPr lang="en-GB"/>
        </a:p>
      </dgm:t>
    </dgm:pt>
    <dgm:pt modelId="{FAFA942C-25A3-4AA3-84A9-A07BC0F40764}">
      <dgm:prSet phldrT="[Text]"/>
      <dgm:spPr/>
      <dgm:t>
        <a:bodyPr/>
        <a:lstStyle/>
        <a:p>
          <a:pPr algn="ctr"/>
          <a:r>
            <a:rPr lang="en-GB" dirty="0" smtClean="0"/>
            <a:t>Review</a:t>
          </a:r>
          <a:endParaRPr lang="en-GB" dirty="0"/>
        </a:p>
      </dgm:t>
    </dgm:pt>
    <dgm:pt modelId="{4834D1CB-C180-417F-9B94-398D20C27BA9}" type="parTrans" cxnId="{D5F4F50F-BFB2-4BD8-9D2D-FBFB016D8AC0}">
      <dgm:prSet/>
      <dgm:spPr/>
      <dgm:t>
        <a:bodyPr/>
        <a:lstStyle/>
        <a:p>
          <a:endParaRPr lang="en-GB"/>
        </a:p>
      </dgm:t>
    </dgm:pt>
    <dgm:pt modelId="{5A6B9407-C426-4B47-A50F-75A4AEABDAE8}" type="sibTrans" cxnId="{D5F4F50F-BFB2-4BD8-9D2D-FBFB016D8AC0}">
      <dgm:prSet/>
      <dgm:spPr/>
      <dgm:t>
        <a:bodyPr/>
        <a:lstStyle/>
        <a:p>
          <a:endParaRPr lang="en-GB"/>
        </a:p>
      </dgm:t>
    </dgm:pt>
    <dgm:pt modelId="{0ED7D709-248F-42E4-BDCC-CA326FFBEAA5}" type="pres">
      <dgm:prSet presAssocID="{40C9EDC6-7E51-44CC-9CB2-9D12EAD14429}" presName="rootnode" presStyleCnt="0">
        <dgm:presLayoutVars>
          <dgm:chMax/>
          <dgm:chPref/>
          <dgm:dir/>
          <dgm:animLvl val="lvl"/>
        </dgm:presLayoutVars>
      </dgm:prSet>
      <dgm:spPr/>
      <dgm:t>
        <a:bodyPr/>
        <a:lstStyle/>
        <a:p>
          <a:endParaRPr lang="en-GB"/>
        </a:p>
      </dgm:t>
    </dgm:pt>
    <dgm:pt modelId="{28D8A27D-B6AD-457D-A3DA-C3E6662470E3}" type="pres">
      <dgm:prSet presAssocID="{49A09B08-DDF0-4225-B2B2-C462AD7903E2}" presName="composite" presStyleCnt="0"/>
      <dgm:spPr/>
    </dgm:pt>
    <dgm:pt modelId="{1D99D288-681E-4E48-B139-0DB8E957A04E}" type="pres">
      <dgm:prSet presAssocID="{49A09B08-DDF0-4225-B2B2-C462AD7903E2}" presName="LShape" presStyleLbl="alignNode1" presStyleIdx="0" presStyleCnt="5"/>
      <dgm:spPr/>
    </dgm:pt>
    <dgm:pt modelId="{D09E2996-1D17-42FE-A4DD-7E43A5ADBD8B}" type="pres">
      <dgm:prSet presAssocID="{49A09B08-DDF0-4225-B2B2-C462AD7903E2}" presName="ParentText" presStyleLbl="revTx" presStyleIdx="0" presStyleCnt="3">
        <dgm:presLayoutVars>
          <dgm:chMax val="0"/>
          <dgm:chPref val="0"/>
          <dgm:bulletEnabled val="1"/>
        </dgm:presLayoutVars>
      </dgm:prSet>
      <dgm:spPr/>
      <dgm:t>
        <a:bodyPr/>
        <a:lstStyle/>
        <a:p>
          <a:endParaRPr lang="en-GB"/>
        </a:p>
      </dgm:t>
    </dgm:pt>
    <dgm:pt modelId="{CBB74ADB-6806-43DE-B439-8D218BEBB656}" type="pres">
      <dgm:prSet presAssocID="{49A09B08-DDF0-4225-B2B2-C462AD7903E2}" presName="Triangle" presStyleLbl="alignNode1" presStyleIdx="1" presStyleCnt="5"/>
      <dgm:spPr/>
    </dgm:pt>
    <dgm:pt modelId="{ABE9B03D-EDF7-44ED-8F7A-076DC1C636D8}" type="pres">
      <dgm:prSet presAssocID="{52B7F60F-6A1E-4EEE-AB3B-F9FFD2D204A7}" presName="sibTrans" presStyleCnt="0"/>
      <dgm:spPr/>
    </dgm:pt>
    <dgm:pt modelId="{070DE0A2-C6D6-4AD9-B686-5E4152B0D0A6}" type="pres">
      <dgm:prSet presAssocID="{52B7F60F-6A1E-4EEE-AB3B-F9FFD2D204A7}" presName="space" presStyleCnt="0"/>
      <dgm:spPr/>
    </dgm:pt>
    <dgm:pt modelId="{FE90AAC7-ACE1-45C9-B24D-805E8290C337}" type="pres">
      <dgm:prSet presAssocID="{FEBFEED4-9BB6-479F-A735-1C72A181BE4B}" presName="composite" presStyleCnt="0"/>
      <dgm:spPr/>
    </dgm:pt>
    <dgm:pt modelId="{D1F2F605-CA2F-448A-B8C3-07BF56CE2F6C}" type="pres">
      <dgm:prSet presAssocID="{FEBFEED4-9BB6-479F-A735-1C72A181BE4B}" presName="LShape" presStyleLbl="alignNode1" presStyleIdx="2" presStyleCnt="5"/>
      <dgm:spPr/>
    </dgm:pt>
    <dgm:pt modelId="{113C490F-D97A-4EB8-9EBD-7E2173442995}" type="pres">
      <dgm:prSet presAssocID="{FEBFEED4-9BB6-479F-A735-1C72A181BE4B}" presName="ParentText" presStyleLbl="revTx" presStyleIdx="1" presStyleCnt="3">
        <dgm:presLayoutVars>
          <dgm:chMax val="0"/>
          <dgm:chPref val="0"/>
          <dgm:bulletEnabled val="1"/>
        </dgm:presLayoutVars>
      </dgm:prSet>
      <dgm:spPr/>
      <dgm:t>
        <a:bodyPr/>
        <a:lstStyle/>
        <a:p>
          <a:endParaRPr lang="en-GB"/>
        </a:p>
      </dgm:t>
    </dgm:pt>
    <dgm:pt modelId="{713E45F2-0690-4567-B3E0-6CD15C3F98AC}" type="pres">
      <dgm:prSet presAssocID="{FEBFEED4-9BB6-479F-A735-1C72A181BE4B}" presName="Triangle" presStyleLbl="alignNode1" presStyleIdx="3" presStyleCnt="5"/>
      <dgm:spPr/>
    </dgm:pt>
    <dgm:pt modelId="{BC89EF4E-684F-4330-990D-59A37ABFDB6B}" type="pres">
      <dgm:prSet presAssocID="{FF3EAEF4-A4C4-4766-89E6-A362601BD53B}" presName="sibTrans" presStyleCnt="0"/>
      <dgm:spPr/>
    </dgm:pt>
    <dgm:pt modelId="{B0B0E678-5222-4B91-9A2C-BA394B03CA55}" type="pres">
      <dgm:prSet presAssocID="{FF3EAEF4-A4C4-4766-89E6-A362601BD53B}" presName="space" presStyleCnt="0"/>
      <dgm:spPr/>
    </dgm:pt>
    <dgm:pt modelId="{79182C97-F034-4892-B02C-53ECDB37F805}" type="pres">
      <dgm:prSet presAssocID="{FAFA942C-25A3-4AA3-84A9-A07BC0F40764}" presName="composite" presStyleCnt="0"/>
      <dgm:spPr/>
    </dgm:pt>
    <dgm:pt modelId="{5B725F7A-13BF-4129-A859-026570A674F1}" type="pres">
      <dgm:prSet presAssocID="{FAFA942C-25A3-4AA3-84A9-A07BC0F40764}" presName="LShape" presStyleLbl="alignNode1" presStyleIdx="4" presStyleCnt="5"/>
      <dgm:spPr/>
    </dgm:pt>
    <dgm:pt modelId="{43290FE7-4394-4BC2-91C6-C1AFD553A02A}" type="pres">
      <dgm:prSet presAssocID="{FAFA942C-25A3-4AA3-84A9-A07BC0F40764}" presName="ParentText" presStyleLbl="revTx" presStyleIdx="2" presStyleCnt="3">
        <dgm:presLayoutVars>
          <dgm:chMax val="0"/>
          <dgm:chPref val="0"/>
          <dgm:bulletEnabled val="1"/>
        </dgm:presLayoutVars>
      </dgm:prSet>
      <dgm:spPr/>
      <dgm:t>
        <a:bodyPr/>
        <a:lstStyle/>
        <a:p>
          <a:endParaRPr lang="en-GB"/>
        </a:p>
      </dgm:t>
    </dgm:pt>
  </dgm:ptLst>
  <dgm:cxnLst>
    <dgm:cxn modelId="{D5F4F50F-BFB2-4BD8-9D2D-FBFB016D8AC0}" srcId="{40C9EDC6-7E51-44CC-9CB2-9D12EAD14429}" destId="{FAFA942C-25A3-4AA3-84A9-A07BC0F40764}" srcOrd="2" destOrd="0" parTransId="{4834D1CB-C180-417F-9B94-398D20C27BA9}" sibTransId="{5A6B9407-C426-4B47-A50F-75A4AEABDAE8}"/>
    <dgm:cxn modelId="{E376EA3B-2044-4C80-8719-E7C9223F5A04}" type="presOf" srcId="{FAFA942C-25A3-4AA3-84A9-A07BC0F40764}" destId="{43290FE7-4394-4BC2-91C6-C1AFD553A02A}" srcOrd="0" destOrd="0" presId="urn:microsoft.com/office/officeart/2009/3/layout/StepUpProcess"/>
    <dgm:cxn modelId="{8C38E551-E992-471D-B941-06667A7C19DA}" srcId="{40C9EDC6-7E51-44CC-9CB2-9D12EAD14429}" destId="{FEBFEED4-9BB6-479F-A735-1C72A181BE4B}" srcOrd="1" destOrd="0" parTransId="{7F130626-92B8-4E36-9B90-25B569634B9D}" sibTransId="{FF3EAEF4-A4C4-4766-89E6-A362601BD53B}"/>
    <dgm:cxn modelId="{EEC020C1-BD0C-4DD2-B660-921473927A06}" type="presOf" srcId="{40C9EDC6-7E51-44CC-9CB2-9D12EAD14429}" destId="{0ED7D709-248F-42E4-BDCC-CA326FFBEAA5}" srcOrd="0" destOrd="0" presId="urn:microsoft.com/office/officeart/2009/3/layout/StepUpProcess"/>
    <dgm:cxn modelId="{FF961E42-A251-4F2E-91C3-813AF2562118}" type="presOf" srcId="{49A09B08-DDF0-4225-B2B2-C462AD7903E2}" destId="{D09E2996-1D17-42FE-A4DD-7E43A5ADBD8B}" srcOrd="0" destOrd="0" presId="urn:microsoft.com/office/officeart/2009/3/layout/StepUpProcess"/>
    <dgm:cxn modelId="{82BC6DF0-C41D-4A93-9F8D-090FF2781CA2}" srcId="{40C9EDC6-7E51-44CC-9CB2-9D12EAD14429}" destId="{49A09B08-DDF0-4225-B2B2-C462AD7903E2}" srcOrd="0" destOrd="0" parTransId="{D152C6D1-B1FB-47C2-8FD7-644BC55D0636}" sibTransId="{52B7F60F-6A1E-4EEE-AB3B-F9FFD2D204A7}"/>
    <dgm:cxn modelId="{3538C4C7-4E7E-49C3-855D-1E6A0A0A5E55}" type="presOf" srcId="{FEBFEED4-9BB6-479F-A735-1C72A181BE4B}" destId="{113C490F-D97A-4EB8-9EBD-7E2173442995}" srcOrd="0" destOrd="0" presId="urn:microsoft.com/office/officeart/2009/3/layout/StepUpProcess"/>
    <dgm:cxn modelId="{59BBD086-E340-4957-8992-262BF5AE600A}" type="presParOf" srcId="{0ED7D709-248F-42E4-BDCC-CA326FFBEAA5}" destId="{28D8A27D-B6AD-457D-A3DA-C3E6662470E3}" srcOrd="0" destOrd="0" presId="urn:microsoft.com/office/officeart/2009/3/layout/StepUpProcess"/>
    <dgm:cxn modelId="{10FD7569-5A43-46C3-A64B-64F15708808D}" type="presParOf" srcId="{28D8A27D-B6AD-457D-A3DA-C3E6662470E3}" destId="{1D99D288-681E-4E48-B139-0DB8E957A04E}" srcOrd="0" destOrd="0" presId="urn:microsoft.com/office/officeart/2009/3/layout/StepUpProcess"/>
    <dgm:cxn modelId="{1D462F53-E725-48B4-967D-7F83C7214220}" type="presParOf" srcId="{28D8A27D-B6AD-457D-A3DA-C3E6662470E3}" destId="{D09E2996-1D17-42FE-A4DD-7E43A5ADBD8B}" srcOrd="1" destOrd="0" presId="urn:microsoft.com/office/officeart/2009/3/layout/StepUpProcess"/>
    <dgm:cxn modelId="{E3E43AB1-24AD-4DF4-B342-3F5705973A97}" type="presParOf" srcId="{28D8A27D-B6AD-457D-A3DA-C3E6662470E3}" destId="{CBB74ADB-6806-43DE-B439-8D218BEBB656}" srcOrd="2" destOrd="0" presId="urn:microsoft.com/office/officeart/2009/3/layout/StepUpProcess"/>
    <dgm:cxn modelId="{E522AE50-6E08-4399-8457-526788FCBBD4}" type="presParOf" srcId="{0ED7D709-248F-42E4-BDCC-CA326FFBEAA5}" destId="{ABE9B03D-EDF7-44ED-8F7A-076DC1C636D8}" srcOrd="1" destOrd="0" presId="urn:microsoft.com/office/officeart/2009/3/layout/StepUpProcess"/>
    <dgm:cxn modelId="{1638C602-E996-4736-85BA-B49799B717B0}" type="presParOf" srcId="{ABE9B03D-EDF7-44ED-8F7A-076DC1C636D8}" destId="{070DE0A2-C6D6-4AD9-B686-5E4152B0D0A6}" srcOrd="0" destOrd="0" presId="urn:microsoft.com/office/officeart/2009/3/layout/StepUpProcess"/>
    <dgm:cxn modelId="{43A29D2A-7F53-40D3-A796-94D9DB480B07}" type="presParOf" srcId="{0ED7D709-248F-42E4-BDCC-CA326FFBEAA5}" destId="{FE90AAC7-ACE1-45C9-B24D-805E8290C337}" srcOrd="2" destOrd="0" presId="urn:microsoft.com/office/officeart/2009/3/layout/StepUpProcess"/>
    <dgm:cxn modelId="{5B2B6228-6279-4047-9F73-1996CB97E731}" type="presParOf" srcId="{FE90AAC7-ACE1-45C9-B24D-805E8290C337}" destId="{D1F2F605-CA2F-448A-B8C3-07BF56CE2F6C}" srcOrd="0" destOrd="0" presId="urn:microsoft.com/office/officeart/2009/3/layout/StepUpProcess"/>
    <dgm:cxn modelId="{C66F47BE-CD1D-49AF-9E04-E8FE071B24C4}" type="presParOf" srcId="{FE90AAC7-ACE1-45C9-B24D-805E8290C337}" destId="{113C490F-D97A-4EB8-9EBD-7E2173442995}" srcOrd="1" destOrd="0" presId="urn:microsoft.com/office/officeart/2009/3/layout/StepUpProcess"/>
    <dgm:cxn modelId="{4DFDD6B8-0654-4FE4-A088-F84CE0069139}" type="presParOf" srcId="{FE90AAC7-ACE1-45C9-B24D-805E8290C337}" destId="{713E45F2-0690-4567-B3E0-6CD15C3F98AC}" srcOrd="2" destOrd="0" presId="urn:microsoft.com/office/officeart/2009/3/layout/StepUpProcess"/>
    <dgm:cxn modelId="{17825620-E0B0-4C17-8856-C7C8B544C5B8}" type="presParOf" srcId="{0ED7D709-248F-42E4-BDCC-CA326FFBEAA5}" destId="{BC89EF4E-684F-4330-990D-59A37ABFDB6B}" srcOrd="3" destOrd="0" presId="urn:microsoft.com/office/officeart/2009/3/layout/StepUpProcess"/>
    <dgm:cxn modelId="{A1C51423-05DF-4939-98F5-1D537C2809AF}" type="presParOf" srcId="{BC89EF4E-684F-4330-990D-59A37ABFDB6B}" destId="{B0B0E678-5222-4B91-9A2C-BA394B03CA55}" srcOrd="0" destOrd="0" presId="urn:microsoft.com/office/officeart/2009/3/layout/StepUpProcess"/>
    <dgm:cxn modelId="{1DC413FB-50FA-48DB-9732-DDB755041CF0}" type="presParOf" srcId="{0ED7D709-248F-42E4-BDCC-CA326FFBEAA5}" destId="{79182C97-F034-4892-B02C-53ECDB37F805}" srcOrd="4" destOrd="0" presId="urn:microsoft.com/office/officeart/2009/3/layout/StepUpProcess"/>
    <dgm:cxn modelId="{57B48E43-4EBD-4B66-9771-B3A217B14D1E}" type="presParOf" srcId="{79182C97-F034-4892-B02C-53ECDB37F805}" destId="{5B725F7A-13BF-4129-A859-026570A674F1}" srcOrd="0" destOrd="0" presId="urn:microsoft.com/office/officeart/2009/3/layout/StepUpProcess"/>
    <dgm:cxn modelId="{47F2B418-A9FE-4D94-A246-142B8E47F580}" type="presParOf" srcId="{79182C97-F034-4892-B02C-53ECDB37F805}" destId="{43290FE7-4394-4BC2-91C6-C1AFD553A02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D2F6A-8623-481F-96DC-C5F3FB5ECF96}">
      <dsp:nvSpPr>
        <dsp:cNvPr id="0" name=""/>
        <dsp:cNvSpPr/>
      </dsp:nvSpPr>
      <dsp:spPr>
        <a:xfrm>
          <a:off x="824" y="1330261"/>
          <a:ext cx="2071484" cy="7995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26BBD-3383-4134-BEDE-9736B16BD454}">
      <dsp:nvSpPr>
        <dsp:cNvPr id="0" name=""/>
        <dsp:cNvSpPr/>
      </dsp:nvSpPr>
      <dsp:spPr>
        <a:xfrm>
          <a:off x="553220" y="1530159"/>
          <a:ext cx="1749253" cy="7995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hlinkClick xmlns:r="http://schemas.openxmlformats.org/officeDocument/2006/relationships" r:id="" action="ppaction://hlinksldjump"/>
            </a:rPr>
            <a:t>What is </a:t>
          </a:r>
          <a:r>
            <a:rPr lang="en-GB" sz="1700" kern="1200" dirty="0" err="1" smtClean="0">
              <a:hlinkClick xmlns:r="http://schemas.openxmlformats.org/officeDocument/2006/relationships" r:id="" action="ppaction://hlinksldjump"/>
            </a:rPr>
            <a:t>Mentimeter</a:t>
          </a:r>
          <a:r>
            <a:rPr lang="en-GB" sz="1700" kern="1200" dirty="0" smtClean="0">
              <a:hlinkClick xmlns:r="http://schemas.openxmlformats.org/officeDocument/2006/relationships" r:id="" action="ppaction://hlinksldjump"/>
            </a:rPr>
            <a:t>?</a:t>
          </a:r>
          <a:endParaRPr lang="en-GB" sz="1700" kern="1200" dirty="0"/>
        </a:p>
      </dsp:txBody>
      <dsp:txXfrm>
        <a:off x="576639" y="1553578"/>
        <a:ext cx="1702415" cy="752754"/>
      </dsp:txXfrm>
    </dsp:sp>
    <dsp:sp modelId="{5AF7406E-C3DB-493C-B5F1-A495B8CBB826}">
      <dsp:nvSpPr>
        <dsp:cNvPr id="0" name=""/>
        <dsp:cNvSpPr/>
      </dsp:nvSpPr>
      <dsp:spPr>
        <a:xfrm>
          <a:off x="2366919" y="1330261"/>
          <a:ext cx="2071484" cy="7995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AF7E3-8460-4DF4-8599-9A13A299F60F}">
      <dsp:nvSpPr>
        <dsp:cNvPr id="0" name=""/>
        <dsp:cNvSpPr/>
      </dsp:nvSpPr>
      <dsp:spPr>
        <a:xfrm>
          <a:off x="2919315" y="1530159"/>
          <a:ext cx="1749253" cy="7995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hlinkClick xmlns:r="http://schemas.openxmlformats.org/officeDocument/2006/relationships" r:id="" action="ppaction://hlinksldjump"/>
            </a:rPr>
            <a:t>Our Science Students</a:t>
          </a:r>
          <a:endParaRPr lang="en-GB" sz="1700" kern="1200" dirty="0"/>
        </a:p>
      </dsp:txBody>
      <dsp:txXfrm>
        <a:off x="2942734" y="1553578"/>
        <a:ext cx="1702415" cy="752754"/>
      </dsp:txXfrm>
    </dsp:sp>
    <dsp:sp modelId="{DCD979A5-876E-4EEF-8FC2-386F0DD919AE}">
      <dsp:nvSpPr>
        <dsp:cNvPr id="0" name=""/>
        <dsp:cNvSpPr/>
      </dsp:nvSpPr>
      <dsp:spPr>
        <a:xfrm>
          <a:off x="4733014" y="1330261"/>
          <a:ext cx="2071484" cy="7995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9D060-DF51-4616-B53F-CC9632B3631D}">
      <dsp:nvSpPr>
        <dsp:cNvPr id="0" name=""/>
        <dsp:cNvSpPr/>
      </dsp:nvSpPr>
      <dsp:spPr>
        <a:xfrm>
          <a:off x="5285410" y="1530159"/>
          <a:ext cx="1749253" cy="7995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hlinkClick xmlns:r="http://schemas.openxmlformats.org/officeDocument/2006/relationships" r:id="" action="ppaction://hlinksldjump"/>
            </a:rPr>
            <a:t>How we use </a:t>
          </a:r>
          <a:r>
            <a:rPr lang="en-GB" sz="1700" kern="1200" dirty="0" err="1" smtClean="0">
              <a:hlinkClick xmlns:r="http://schemas.openxmlformats.org/officeDocument/2006/relationships" r:id="" action="ppaction://hlinksldjump"/>
            </a:rPr>
            <a:t>Mentimeter</a:t>
          </a:r>
          <a:endParaRPr lang="en-GB" sz="1700" kern="1200" dirty="0"/>
        </a:p>
      </dsp:txBody>
      <dsp:txXfrm>
        <a:off x="5308829" y="1553578"/>
        <a:ext cx="1702415" cy="752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345E0-82F5-4F31-89F5-F5E548B32F8A}">
      <dsp:nvSpPr>
        <dsp:cNvPr id="0" name=""/>
        <dsp:cNvSpPr/>
      </dsp:nvSpPr>
      <dsp:spPr>
        <a:xfrm>
          <a:off x="0" y="375209"/>
          <a:ext cx="6495566"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C71097-8486-479F-85F7-738B1E4B2A08}">
      <dsp:nvSpPr>
        <dsp:cNvPr id="0" name=""/>
        <dsp:cNvSpPr/>
      </dsp:nvSpPr>
      <dsp:spPr>
        <a:xfrm>
          <a:off x="324778" y="50489"/>
          <a:ext cx="4546896"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862" tIns="0" rIns="171862" bIns="0" numCol="1" spcCol="1270" anchor="ctr" anchorCtr="0">
          <a:noAutofit/>
        </a:bodyPr>
        <a:lstStyle/>
        <a:p>
          <a:pPr lvl="0" algn="l" defTabSz="977900">
            <a:lnSpc>
              <a:spcPct val="90000"/>
            </a:lnSpc>
            <a:spcBef>
              <a:spcPct val="0"/>
            </a:spcBef>
            <a:spcAft>
              <a:spcPct val="35000"/>
            </a:spcAft>
          </a:pPr>
          <a:r>
            <a:rPr lang="en-GB" sz="2200" kern="1200" dirty="0" smtClean="0"/>
            <a:t>Features of </a:t>
          </a:r>
          <a:r>
            <a:rPr lang="en-GB" sz="2200" kern="1200" dirty="0" err="1" smtClean="0"/>
            <a:t>Mentimeter</a:t>
          </a:r>
          <a:endParaRPr lang="en-GB" sz="2200" kern="1200" dirty="0"/>
        </a:p>
      </dsp:txBody>
      <dsp:txXfrm>
        <a:off x="356481" y="82192"/>
        <a:ext cx="4483490" cy="586034"/>
      </dsp:txXfrm>
    </dsp:sp>
    <dsp:sp modelId="{5A6BE396-1B73-49BF-81E7-2F5212615A36}">
      <dsp:nvSpPr>
        <dsp:cNvPr id="0" name=""/>
        <dsp:cNvSpPr/>
      </dsp:nvSpPr>
      <dsp:spPr>
        <a:xfrm>
          <a:off x="0" y="1373130"/>
          <a:ext cx="6495566"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13D72F-DC6E-4A6C-827A-9B10151CC3BE}">
      <dsp:nvSpPr>
        <dsp:cNvPr id="0" name=""/>
        <dsp:cNvSpPr/>
      </dsp:nvSpPr>
      <dsp:spPr>
        <a:xfrm>
          <a:off x="312079" y="1068549"/>
          <a:ext cx="4546896"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862" tIns="0" rIns="171862" bIns="0" numCol="1" spcCol="1270" anchor="ctr" anchorCtr="0">
          <a:noAutofit/>
        </a:bodyPr>
        <a:lstStyle/>
        <a:p>
          <a:pPr lvl="0" algn="l" defTabSz="977900">
            <a:lnSpc>
              <a:spcPct val="90000"/>
            </a:lnSpc>
            <a:spcBef>
              <a:spcPct val="0"/>
            </a:spcBef>
            <a:spcAft>
              <a:spcPct val="35000"/>
            </a:spcAft>
          </a:pPr>
          <a:r>
            <a:rPr lang="en-GB" sz="2200" kern="1200" dirty="0" smtClean="0"/>
            <a:t>Try a </a:t>
          </a:r>
          <a:r>
            <a:rPr lang="en-GB" sz="2200" kern="1200" dirty="0" err="1" smtClean="0"/>
            <a:t>Mentimeter</a:t>
          </a:r>
          <a:r>
            <a:rPr lang="en-GB" sz="2200" kern="1200" dirty="0" smtClean="0"/>
            <a:t> Poll!</a:t>
          </a:r>
          <a:endParaRPr lang="en-GB" sz="2200" kern="1200" dirty="0"/>
        </a:p>
      </dsp:txBody>
      <dsp:txXfrm>
        <a:off x="343782" y="1100252"/>
        <a:ext cx="4483490" cy="586034"/>
      </dsp:txXfrm>
    </dsp:sp>
    <dsp:sp modelId="{2A4A0F3D-F432-41D5-B90B-C4E208DF5B9A}">
      <dsp:nvSpPr>
        <dsp:cNvPr id="0" name=""/>
        <dsp:cNvSpPr/>
      </dsp:nvSpPr>
      <dsp:spPr>
        <a:xfrm>
          <a:off x="0" y="2371050"/>
          <a:ext cx="6495566"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3933E8-FB82-4B9E-9BE6-5CC1D95D2D09}">
      <dsp:nvSpPr>
        <dsp:cNvPr id="0" name=""/>
        <dsp:cNvSpPr/>
      </dsp:nvSpPr>
      <dsp:spPr>
        <a:xfrm>
          <a:off x="324778" y="2046330"/>
          <a:ext cx="4546896"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862" tIns="0" rIns="171862" bIns="0" numCol="1" spcCol="1270" anchor="ctr" anchorCtr="0">
          <a:noAutofit/>
        </a:bodyPr>
        <a:lstStyle/>
        <a:p>
          <a:pPr lvl="0" algn="l" defTabSz="977900">
            <a:lnSpc>
              <a:spcPct val="90000"/>
            </a:lnSpc>
            <a:spcBef>
              <a:spcPct val="0"/>
            </a:spcBef>
            <a:spcAft>
              <a:spcPct val="35000"/>
            </a:spcAft>
          </a:pPr>
          <a:r>
            <a:rPr lang="en-GB" sz="2200" kern="1200" dirty="0" smtClean="0"/>
            <a:t>Further Information</a:t>
          </a:r>
          <a:endParaRPr lang="en-GB" sz="2200" kern="1200" dirty="0"/>
        </a:p>
      </dsp:txBody>
      <dsp:txXfrm>
        <a:off x="356481" y="2078033"/>
        <a:ext cx="4483490"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9D288-681E-4E48-B139-0DB8E957A04E}">
      <dsp:nvSpPr>
        <dsp:cNvPr id="0" name=""/>
        <dsp:cNvSpPr/>
      </dsp:nvSpPr>
      <dsp:spPr>
        <a:xfrm rot="5400000">
          <a:off x="324847" y="1579697"/>
          <a:ext cx="973486" cy="16198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E2996-1D17-42FE-A4DD-7E43A5ADBD8B}">
      <dsp:nvSpPr>
        <dsp:cNvPr id="0" name=""/>
        <dsp:cNvSpPr/>
      </dsp:nvSpPr>
      <dsp:spPr>
        <a:xfrm>
          <a:off x="162348" y="2063686"/>
          <a:ext cx="1462418" cy="128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GB" sz="3200" kern="1200" dirty="0" smtClean="0"/>
            <a:t>Branch Out</a:t>
          </a:r>
          <a:endParaRPr lang="en-GB" sz="3200" kern="1200" dirty="0"/>
        </a:p>
      </dsp:txBody>
      <dsp:txXfrm>
        <a:off x="162348" y="2063686"/>
        <a:ext cx="1462418" cy="1281895"/>
      </dsp:txXfrm>
    </dsp:sp>
    <dsp:sp modelId="{CBB74ADB-6806-43DE-B439-8D218BEBB656}">
      <dsp:nvSpPr>
        <dsp:cNvPr id="0" name=""/>
        <dsp:cNvSpPr/>
      </dsp:nvSpPr>
      <dsp:spPr>
        <a:xfrm>
          <a:off x="1348838" y="1460441"/>
          <a:ext cx="275928" cy="27592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2F605-CA2F-448A-B8C3-07BF56CE2F6C}">
      <dsp:nvSpPr>
        <dsp:cNvPr id="0" name=""/>
        <dsp:cNvSpPr/>
      </dsp:nvSpPr>
      <dsp:spPr>
        <a:xfrm rot="5400000">
          <a:off x="2115133" y="1136689"/>
          <a:ext cx="973486" cy="16198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C490F-D97A-4EB8-9EBD-7E2173442995}">
      <dsp:nvSpPr>
        <dsp:cNvPr id="0" name=""/>
        <dsp:cNvSpPr/>
      </dsp:nvSpPr>
      <dsp:spPr>
        <a:xfrm>
          <a:off x="1952634" y="1620678"/>
          <a:ext cx="1462418" cy="128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GB" sz="3200" kern="1200" dirty="0" smtClean="0"/>
            <a:t>Collate Data</a:t>
          </a:r>
          <a:endParaRPr lang="en-GB" sz="3200" kern="1200" dirty="0"/>
        </a:p>
      </dsp:txBody>
      <dsp:txXfrm>
        <a:off x="1952634" y="1620678"/>
        <a:ext cx="1462418" cy="1281895"/>
      </dsp:txXfrm>
    </dsp:sp>
    <dsp:sp modelId="{713E45F2-0690-4567-B3E0-6CD15C3F98AC}">
      <dsp:nvSpPr>
        <dsp:cNvPr id="0" name=""/>
        <dsp:cNvSpPr/>
      </dsp:nvSpPr>
      <dsp:spPr>
        <a:xfrm>
          <a:off x="3139125" y="1017433"/>
          <a:ext cx="275928" cy="27592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25F7A-13BF-4129-A859-026570A674F1}">
      <dsp:nvSpPr>
        <dsp:cNvPr id="0" name=""/>
        <dsp:cNvSpPr/>
      </dsp:nvSpPr>
      <dsp:spPr>
        <a:xfrm rot="5400000">
          <a:off x="3905419" y="693681"/>
          <a:ext cx="973486" cy="16198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90FE7-4394-4BC2-91C6-C1AFD553A02A}">
      <dsp:nvSpPr>
        <dsp:cNvPr id="0" name=""/>
        <dsp:cNvSpPr/>
      </dsp:nvSpPr>
      <dsp:spPr>
        <a:xfrm>
          <a:off x="3742920" y="1177670"/>
          <a:ext cx="1462418" cy="128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GB" sz="3200" kern="1200" dirty="0" smtClean="0"/>
            <a:t>Review</a:t>
          </a:r>
          <a:endParaRPr lang="en-GB" sz="3200" kern="1200" dirty="0"/>
        </a:p>
      </dsp:txBody>
      <dsp:txXfrm>
        <a:off x="3742920" y="1177670"/>
        <a:ext cx="1462418" cy="12818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2C3E4-4EA6-4BAE-9D57-131650ECB7CA}" type="datetimeFigureOut">
              <a:rPr lang="en-GB" smtClean="0"/>
              <a:t>30/03/2017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0B054-C433-46AF-B9F2-C104B65D45D3}" type="slidenum">
              <a:rPr lang="en-GB" smtClean="0"/>
              <a:t>‹#›</a:t>
            </a:fld>
            <a:endParaRPr lang="en-GB"/>
          </a:p>
        </p:txBody>
      </p:sp>
    </p:spTree>
    <p:extLst>
      <p:ext uri="{BB962C8B-B14F-4D97-AF65-F5344CB8AC3E}">
        <p14:creationId xmlns:p14="http://schemas.microsoft.com/office/powerpoint/2010/main" val="299721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00B054-C433-46AF-B9F2-C104B65D45D3}" type="slidenum">
              <a:rPr lang="en-GB" smtClean="0"/>
              <a:t>9</a:t>
            </a:fld>
            <a:endParaRPr lang="en-GB"/>
          </a:p>
        </p:txBody>
      </p:sp>
    </p:spTree>
    <p:extLst>
      <p:ext uri="{BB962C8B-B14F-4D97-AF65-F5344CB8AC3E}">
        <p14:creationId xmlns:p14="http://schemas.microsoft.com/office/powerpoint/2010/main" val="831009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396818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8144725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554263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6254617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037818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053611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1673687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85335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27347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637129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7797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149814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864607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1040293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408952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24353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386703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2365214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818466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95125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750604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153503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33002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581989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229673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08911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166313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298616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872478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72315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1218989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781315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2866869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3885521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50362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033890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78070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720336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21092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607702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663378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068276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042086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786411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741259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503527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531565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3969623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2500893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35908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834148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218843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319876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627501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349040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7771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7973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486292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261828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754342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207386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302874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35979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1980416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100177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42038392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2569272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5066965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7981206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9546402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537990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4676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1351795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480930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5372580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267704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8448494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15967446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9630299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1201875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6119355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5287743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62525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0469652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7011405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4688758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9935176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6254792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135761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192150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1794031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64090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403327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387428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2011625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98773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3037618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876673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23967121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6488448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8063542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9276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6080851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6378410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08326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e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jpeg"/><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4171914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4828739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507208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2594374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25985872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69405318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9644974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Layout" Target="../diagrams/layout1.xml"/><Relationship Id="rId7" Type="http://schemas.openxmlformats.org/officeDocument/2006/relationships/slide" Target="slide13.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slide" Target="slide11.xml"/><Relationship Id="rId1" Type="http://schemas.openxmlformats.org/officeDocument/2006/relationships/slideLayout" Target="../slideLayouts/slideLayout50.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12.xml"/><Relationship Id="rId1" Type="http://schemas.openxmlformats.org/officeDocument/2006/relationships/slideLayout" Target="../slideLayouts/slideLayout50.xml"/><Relationship Id="rId5" Type="http://schemas.openxmlformats.org/officeDocument/2006/relationships/image" Target="../media/image6.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hyperlink" Target="https://prezi.com/0zybj_joj-ow/implementation-plan-poll-everywhere-to-engage/" TargetMode="External"/><Relationship Id="rId13" Type="http://schemas.openxmlformats.org/officeDocument/2006/relationships/slide" Target="slide11.xml"/><Relationship Id="rId3" Type="http://schemas.openxmlformats.org/officeDocument/2006/relationships/hyperlink" Target="http://er.educause.edu/articles/2008/5/interactivity-in-library-presentations-using-a-personal-response-system" TargetMode="External"/><Relationship Id="rId7" Type="http://schemas.openxmlformats.org/officeDocument/2006/relationships/hyperlink" Target="http://www.emeraldinsight.com/doi/full/10.1108/07378831211239933" TargetMode="External"/><Relationship Id="rId12" Type="http://schemas.openxmlformats.org/officeDocument/2006/relationships/hyperlink" Target="http://c.ymcdn.com/sites/www.palibraries.org/resource/collection/97236BE9-0C7F-484D-A54F-3E8FD2D586A0/Using_Polls_to_Guage_and_Engage.pdf" TargetMode="External"/><Relationship Id="rId2" Type="http://schemas.openxmlformats.org/officeDocument/2006/relationships/hyperlink" Target="https://repository.royalholloway.ac.uk/items/5b794d66-659d-467f-9cad-93388765907a/1/" TargetMode="External"/><Relationship Id="rId1" Type="http://schemas.openxmlformats.org/officeDocument/2006/relationships/slideLayout" Target="../slideLayouts/slideLayout50.xml"/><Relationship Id="rId6" Type="http://schemas.openxmlformats.org/officeDocument/2006/relationships/hyperlink" Target="http://blogs.gre.ac.uk/greenwichconnect/2016/04/22/quizzes/" TargetMode="External"/><Relationship Id="rId11" Type="http://schemas.openxmlformats.org/officeDocument/2006/relationships/hyperlink" Target="https://nikpeachey.blogspot.co.uk/2012/05/instant-opinion-polls-in-classroom.html" TargetMode="External"/><Relationship Id="rId5" Type="http://schemas.openxmlformats.org/officeDocument/2006/relationships/hyperlink" Target="http://www.tandfonline.com/doi/abs/10.1080/15424065.2015.1003633" TargetMode="External"/><Relationship Id="rId15" Type="http://schemas.openxmlformats.org/officeDocument/2006/relationships/hyperlink" Target="https://www.flickr.com/photos/stephh33269/5063893376/" TargetMode="External"/><Relationship Id="rId10" Type="http://schemas.openxmlformats.org/officeDocument/2006/relationships/hyperlink" Target="http://www.tandfonline.com/doi/pdf/10.1080/10691310802046801" TargetMode="External"/><Relationship Id="rId4" Type="http://schemas.openxmlformats.org/officeDocument/2006/relationships/hyperlink" Target="http://crln.acrl.org/content/73/7/400.full" TargetMode="External"/><Relationship Id="rId9" Type="http://schemas.openxmlformats.org/officeDocument/2006/relationships/hyperlink" Target="http://www.ala.org/nmrt/sites/ala.org.nmrt/files/content/oversightgroups/comm/schres/endnotesvol6no1/Article-InteractiveLibraryInstruction.pdf" TargetMode="External"/><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myf/6292451889/" TargetMode="External"/><Relationship Id="rId2" Type="http://schemas.openxmlformats.org/officeDocument/2006/relationships/image" Target="../media/image24.pn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hyperlink" Target="https://www.mentimeter.com/why" TargetMode="External"/><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0.png"/><Relationship Id="rId2" Type="http://schemas.microsoft.com/office/2011/relationships/webextension" Target="../webextensions/webextension1.xml"/><Relationship Id="rId1" Type="http://schemas.openxmlformats.org/officeDocument/2006/relationships/slideLayout" Target="../slideLayouts/slideLayout20.xml"/><Relationship Id="rId5" Type="http://schemas.openxmlformats.org/officeDocument/2006/relationships/slide" Target="slide5.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10.png"/><Relationship Id="rId2" Type="http://schemas.microsoft.com/office/2011/relationships/webextension" Target="../webextensions/webextension2.xml"/><Relationship Id="rId1" Type="http://schemas.openxmlformats.org/officeDocument/2006/relationships/slideLayout" Target="../slideLayouts/slideLayout20.xml"/><Relationship Id="rId5" Type="http://schemas.openxmlformats.org/officeDocument/2006/relationships/slide" Target="slide6.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20.png"/><Relationship Id="rId2" Type="http://schemas.microsoft.com/office/2011/relationships/webextension" Target="../webextensions/webextension3.xml"/><Relationship Id="rId1" Type="http://schemas.openxmlformats.org/officeDocument/2006/relationships/slideLayout" Target="../slideLayouts/slideLayout20.xml"/><Relationship Id="rId5" Type="http://schemas.openxmlformats.org/officeDocument/2006/relationships/slide" Target="slide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30.png"/><Relationship Id="rId2" Type="http://schemas.microsoft.com/office/2011/relationships/webextension" Target="../webextensions/webextension4.xml"/><Relationship Id="rId1" Type="http://schemas.openxmlformats.org/officeDocument/2006/relationships/slideLayout" Target="../slideLayouts/slideLayout20.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mentimeter.com/powerpoint" TargetMode="External"/><Relationship Id="rId7" Type="http://schemas.openxmlformats.org/officeDocument/2006/relationships/image" Target="../media/image6.png"/><Relationship Id="rId2" Type="http://schemas.openxmlformats.org/officeDocument/2006/relationships/hyperlink" Target="http://libguides.rhul.ac.uk/c.php?g=380502&amp;p=2577495" TargetMode="External"/><Relationship Id="rId1" Type="http://schemas.openxmlformats.org/officeDocument/2006/relationships/slideLayout" Target="../slideLayouts/slideLayout20.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hyperlink" Target="https://www.mentimeter.com/how-t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43170" y="170760"/>
            <a:ext cx="10409279" cy="1502881"/>
          </a:xfrm>
        </p:spPr>
        <p:txBody>
          <a:bodyPr/>
          <a:lstStyle/>
          <a:p>
            <a:pPr algn="ctr"/>
            <a:r>
              <a:rPr lang="en-US" sz="4600" dirty="0" smtClean="0"/>
              <a:t>Using </a:t>
            </a:r>
            <a:r>
              <a:rPr lang="en-US" sz="4600" dirty="0" err="1" smtClean="0"/>
              <a:t>Mentimeter</a:t>
            </a:r>
            <a:r>
              <a:rPr lang="en-US" sz="4600" dirty="0" smtClean="0"/>
              <a:t> to gauge and engage science students in information skills sessions.</a:t>
            </a:r>
            <a:r>
              <a:rPr lang="en-US" dirty="0" smtClean="0"/>
              <a:t/>
            </a:r>
            <a:br>
              <a:rPr lang="en-US" dirty="0" smtClean="0"/>
            </a:br>
            <a:endParaRPr lang="en-US" dirty="0"/>
          </a:p>
        </p:txBody>
      </p:sp>
      <p:sp>
        <p:nvSpPr>
          <p:cNvPr id="6" name="Subtitle 5"/>
          <p:cNvSpPr>
            <a:spLocks noGrp="1"/>
          </p:cNvSpPr>
          <p:nvPr>
            <p:ph type="subTitle" idx="1"/>
          </p:nvPr>
        </p:nvSpPr>
        <p:spPr>
          <a:xfrm>
            <a:off x="627268" y="4623682"/>
            <a:ext cx="9266031" cy="1058660"/>
          </a:xfrm>
        </p:spPr>
        <p:txBody>
          <a:bodyPr/>
          <a:lstStyle/>
          <a:p>
            <a:r>
              <a:rPr lang="en-US" dirty="0" smtClean="0"/>
              <a:t>Emma Burnett, Rachel White &amp; Leanne Workman</a:t>
            </a:r>
          </a:p>
          <a:p>
            <a:r>
              <a:rPr lang="en-US" sz="1800" i="1" dirty="0" smtClean="0"/>
              <a:t>Library Information Consultants from Royal Holloway, University of London</a:t>
            </a:r>
          </a:p>
          <a:p>
            <a:endParaRPr lang="en-US" dirty="0"/>
          </a:p>
        </p:txBody>
      </p:sp>
      <p:graphicFrame>
        <p:nvGraphicFramePr>
          <p:cNvPr id="2" name="Diagram 1"/>
          <p:cNvGraphicFramePr/>
          <p:nvPr>
            <p:extLst>
              <p:ext uri="{D42A27DB-BD31-4B8C-83A1-F6EECF244321}">
                <p14:modId xmlns:p14="http://schemas.microsoft.com/office/powerpoint/2010/main" val="565330947"/>
              </p:ext>
            </p:extLst>
          </p:nvPr>
        </p:nvGraphicFramePr>
        <p:xfrm>
          <a:off x="63812" y="1435100"/>
          <a:ext cx="7035488" cy="3660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hevron 18">
            <a:hlinkClick r:id="rId7" action="ppaction://hlinksldjump"/>
          </p:cNvPr>
          <p:cNvSpPr/>
          <p:nvPr/>
        </p:nvSpPr>
        <p:spPr>
          <a:xfrm>
            <a:off x="7205775" y="2751455"/>
            <a:ext cx="2071484" cy="799592"/>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0" name="Group 19"/>
          <p:cNvGrpSpPr/>
          <p:nvPr/>
        </p:nvGrpSpPr>
        <p:grpSpPr>
          <a:xfrm>
            <a:off x="7758171" y="2951353"/>
            <a:ext cx="1749253" cy="799592"/>
            <a:chOff x="5285410" y="1530159"/>
            <a:chExt cx="1749253" cy="799592"/>
          </a:xfrm>
        </p:grpSpPr>
        <p:sp>
          <p:nvSpPr>
            <p:cNvPr id="21" name="Rounded Rectangle 20"/>
            <p:cNvSpPr/>
            <p:nvPr/>
          </p:nvSpPr>
          <p:spPr>
            <a:xfrm>
              <a:off x="5285410" y="1530159"/>
              <a:ext cx="1749253" cy="79959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5"/>
            <p:cNvSpPr/>
            <p:nvPr/>
          </p:nvSpPr>
          <p:spPr>
            <a:xfrm>
              <a:off x="5308829" y="1553578"/>
              <a:ext cx="1702415" cy="7527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hlinkClick r:id="rId7" action="ppaction://hlinksldjump"/>
                </a:rPr>
                <a:t>What we’ve discovered</a:t>
              </a:r>
              <a:endParaRPr lang="en-GB" sz="1700" kern="1200" dirty="0"/>
            </a:p>
          </p:txBody>
        </p:sp>
      </p:grpSp>
      <p:sp>
        <p:nvSpPr>
          <p:cNvPr id="23" name="Chevron 22">
            <a:hlinkClick r:id="rId8" action="ppaction://hlinksldjump"/>
          </p:cNvPr>
          <p:cNvSpPr/>
          <p:nvPr/>
        </p:nvSpPr>
        <p:spPr>
          <a:xfrm>
            <a:off x="9613899" y="2736548"/>
            <a:ext cx="2071484" cy="799592"/>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 name="Group 23"/>
          <p:cNvGrpSpPr/>
          <p:nvPr/>
        </p:nvGrpSpPr>
        <p:grpSpPr>
          <a:xfrm>
            <a:off x="10166295" y="2936446"/>
            <a:ext cx="1749253" cy="799592"/>
            <a:chOff x="5285410" y="1530159"/>
            <a:chExt cx="1749253" cy="799592"/>
          </a:xfrm>
        </p:grpSpPr>
        <p:sp>
          <p:nvSpPr>
            <p:cNvPr id="25" name="Rounded Rectangle 24"/>
            <p:cNvSpPr/>
            <p:nvPr/>
          </p:nvSpPr>
          <p:spPr>
            <a:xfrm>
              <a:off x="5285410" y="1530159"/>
              <a:ext cx="1749253" cy="79959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5"/>
            <p:cNvSpPr/>
            <p:nvPr/>
          </p:nvSpPr>
          <p:spPr>
            <a:xfrm>
              <a:off x="5308829" y="1553578"/>
              <a:ext cx="1702415" cy="7527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dirty="0" smtClean="0">
                  <a:hlinkClick r:id="rId8" action="ppaction://hlinksldjump"/>
                </a:rPr>
                <a:t>Our Future Plans</a:t>
              </a:r>
              <a:endParaRPr lang="en-GB" sz="1700" kern="1200" dirty="0"/>
            </a:p>
          </p:txBody>
        </p:sp>
      </p:grpSp>
      <p:pic>
        <p:nvPicPr>
          <p:cNvPr id="16" name="Picture 15"/>
          <p:cNvPicPr>
            <a:picLocks noChangeAspect="1"/>
          </p:cNvPicPr>
          <p:nvPr/>
        </p:nvPicPr>
        <p:blipFill>
          <a:blip r:embed="rId9"/>
          <a:stretch>
            <a:fillRect/>
          </a:stretch>
        </p:blipFill>
        <p:spPr>
          <a:xfrm rot="5400000">
            <a:off x="7778879" y="3225367"/>
            <a:ext cx="256986" cy="251565"/>
          </a:xfrm>
          <a:prstGeom prst="rect">
            <a:avLst/>
          </a:prstGeom>
        </p:spPr>
      </p:pic>
      <p:pic>
        <p:nvPicPr>
          <p:cNvPr id="18" name="Picture 17"/>
          <p:cNvPicPr>
            <a:picLocks noChangeAspect="1"/>
          </p:cNvPicPr>
          <p:nvPr/>
        </p:nvPicPr>
        <p:blipFill>
          <a:blip r:embed="rId9"/>
          <a:stretch>
            <a:fillRect/>
          </a:stretch>
        </p:blipFill>
        <p:spPr>
          <a:xfrm rot="5400000">
            <a:off x="10187003" y="3241612"/>
            <a:ext cx="256986" cy="251565"/>
          </a:xfrm>
          <a:prstGeom prst="rect">
            <a:avLst/>
          </a:prstGeom>
        </p:spPr>
      </p:pic>
      <p:pic>
        <p:nvPicPr>
          <p:cNvPr id="27" name="Picture 26"/>
          <p:cNvPicPr>
            <a:picLocks noChangeAspect="1"/>
          </p:cNvPicPr>
          <p:nvPr/>
        </p:nvPicPr>
        <p:blipFill>
          <a:blip r:embed="rId9"/>
          <a:stretch>
            <a:fillRect/>
          </a:stretch>
        </p:blipFill>
        <p:spPr>
          <a:xfrm rot="5400000">
            <a:off x="5378579" y="3225368"/>
            <a:ext cx="256986" cy="251565"/>
          </a:xfrm>
          <a:prstGeom prst="rect">
            <a:avLst/>
          </a:prstGeom>
        </p:spPr>
      </p:pic>
      <p:pic>
        <p:nvPicPr>
          <p:cNvPr id="28" name="Picture 27"/>
          <p:cNvPicPr>
            <a:picLocks noChangeAspect="1"/>
          </p:cNvPicPr>
          <p:nvPr/>
        </p:nvPicPr>
        <p:blipFill>
          <a:blip r:embed="rId9"/>
          <a:stretch>
            <a:fillRect/>
          </a:stretch>
        </p:blipFill>
        <p:spPr>
          <a:xfrm rot="5400000">
            <a:off x="2990979" y="3225368"/>
            <a:ext cx="256986" cy="251565"/>
          </a:xfrm>
          <a:prstGeom prst="rect">
            <a:avLst/>
          </a:prstGeom>
        </p:spPr>
      </p:pic>
      <p:pic>
        <p:nvPicPr>
          <p:cNvPr id="29" name="Picture 28"/>
          <p:cNvPicPr>
            <a:picLocks noChangeAspect="1"/>
          </p:cNvPicPr>
          <p:nvPr/>
        </p:nvPicPr>
        <p:blipFill>
          <a:blip r:embed="rId9"/>
          <a:stretch>
            <a:fillRect/>
          </a:stretch>
        </p:blipFill>
        <p:spPr>
          <a:xfrm rot="5400000">
            <a:off x="624557" y="3210460"/>
            <a:ext cx="256986" cy="251565"/>
          </a:xfrm>
          <a:prstGeom prst="rect">
            <a:avLst/>
          </a:prstGeom>
        </p:spPr>
      </p:pic>
    </p:spTree>
    <p:extLst>
      <p:ext uri="{BB962C8B-B14F-4D97-AF65-F5344CB8AC3E}">
        <p14:creationId xmlns:p14="http://schemas.microsoft.com/office/powerpoint/2010/main" val="1415597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324" y="1566826"/>
            <a:ext cx="6935090" cy="4917461"/>
          </a:xfrm>
          <a:prstGeom prst="rect">
            <a:avLst/>
          </a:prstGeom>
        </p:spPr>
      </p:pic>
      <p:sp>
        <p:nvSpPr>
          <p:cNvPr id="7" name="Title 6"/>
          <p:cNvSpPr>
            <a:spLocks noGrp="1"/>
          </p:cNvSpPr>
          <p:nvPr>
            <p:ph type="title"/>
          </p:nvPr>
        </p:nvSpPr>
        <p:spPr/>
        <p:txBody>
          <a:bodyPr>
            <a:normAutofit/>
          </a:bodyPr>
          <a:lstStyle/>
          <a:p>
            <a:r>
              <a:rPr lang="en-GB" dirty="0" smtClean="0"/>
              <a:t>How we use </a:t>
            </a:r>
            <a:r>
              <a:rPr lang="en-GB" dirty="0" err="1" smtClean="0"/>
              <a:t>Mentimeter</a:t>
            </a:r>
            <a:r>
              <a:rPr lang="en-GB" dirty="0" smtClean="0"/>
              <a:t> at Royal Holloway</a:t>
            </a:r>
            <a:endParaRPr lang="en-US" dirty="0"/>
          </a:p>
        </p:txBody>
      </p:sp>
      <p:sp>
        <p:nvSpPr>
          <p:cNvPr id="10" name="Action Button: Back or Previous 9">
            <a:hlinkClick r:id="" action="ppaction://hlinkshowjump?jump=firstslide" highlightClick="1"/>
          </p:cNvPr>
          <p:cNvSpPr/>
          <p:nvPr/>
        </p:nvSpPr>
        <p:spPr>
          <a:xfrm>
            <a:off x="224717" y="6286596"/>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8816" y="3464342"/>
            <a:ext cx="2577578" cy="161570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8817" y="5218176"/>
            <a:ext cx="2577578" cy="147871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673" y="1971320"/>
            <a:ext cx="1940551" cy="1326101"/>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8816" y="1566826"/>
            <a:ext cx="2577578" cy="173059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673" y="4423735"/>
            <a:ext cx="1965121" cy="1312626"/>
          </a:xfrm>
          <a:prstGeom prst="rect">
            <a:avLst/>
          </a:prstGeom>
        </p:spPr>
      </p:pic>
      <p:pic>
        <p:nvPicPr>
          <p:cNvPr id="18" name="Picture 17">
            <a:hlinkClick r:id="rId2" action="ppaction://hlinksldjump"/>
          </p:cNvPr>
          <p:cNvPicPr>
            <a:picLocks noChangeAspect="1"/>
          </p:cNvPicPr>
          <p:nvPr/>
        </p:nvPicPr>
        <p:blipFill>
          <a:blip r:embed="rId9"/>
          <a:stretch>
            <a:fillRect/>
          </a:stretch>
        </p:blipFill>
        <p:spPr>
          <a:xfrm>
            <a:off x="5336373" y="6367608"/>
            <a:ext cx="393496" cy="385194"/>
          </a:xfrm>
          <a:prstGeom prst="rect">
            <a:avLst/>
          </a:prstGeom>
        </p:spPr>
      </p:pic>
    </p:spTree>
    <p:extLst>
      <p:ext uri="{BB962C8B-B14F-4D97-AF65-F5344CB8AC3E}">
        <p14:creationId xmlns:p14="http://schemas.microsoft.com/office/powerpoint/2010/main" val="3497012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8" name="Content Placeholder 7">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65744"/>
          </a:xfrm>
        </p:spPr>
      </p:pic>
      <p:sp>
        <p:nvSpPr>
          <p:cNvPr id="9" name="Action Button: Back or Previous 8">
            <a:hlinkClick r:id="rId4" action="ppaction://hlinksldjump" highlightClick="1"/>
          </p:cNvPr>
          <p:cNvSpPr/>
          <p:nvPr/>
        </p:nvSpPr>
        <p:spPr>
          <a:xfrm>
            <a:off x="224717" y="6286596"/>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hlinkClick r:id="rId2" action="ppaction://hlinksldjump"/>
          </p:cNvPr>
          <p:cNvPicPr>
            <a:picLocks noChangeAspect="1"/>
          </p:cNvPicPr>
          <p:nvPr/>
        </p:nvPicPr>
        <p:blipFill>
          <a:blip r:embed="rId5"/>
          <a:stretch>
            <a:fillRect/>
          </a:stretch>
        </p:blipFill>
        <p:spPr>
          <a:xfrm>
            <a:off x="1536956" y="6480550"/>
            <a:ext cx="393496" cy="385194"/>
          </a:xfrm>
          <a:prstGeom prst="rect">
            <a:avLst/>
          </a:prstGeom>
        </p:spPr>
      </p:pic>
    </p:spTree>
    <p:extLst>
      <p:ext uri="{BB962C8B-B14F-4D97-AF65-F5344CB8AC3E}">
        <p14:creationId xmlns:p14="http://schemas.microsoft.com/office/powerpoint/2010/main" val="3400069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99925" y="4610100"/>
            <a:ext cx="4092075" cy="689442"/>
          </a:xfrm>
        </p:spPr>
        <p:txBody>
          <a:bodyPr/>
          <a:lstStyle/>
          <a:p>
            <a:pPr lvl="0">
              <a:buSzPct val="120000"/>
            </a:pPr>
            <a:r>
              <a:rPr lang="en-GB" sz="800" b="1" u="sng" dirty="0">
                <a:solidFill>
                  <a:prstClr val="black"/>
                </a:solidFill>
              </a:rPr>
              <a:t>Quick Ref List: </a:t>
            </a:r>
          </a:p>
          <a:p>
            <a:pPr marL="180000" lvl="0">
              <a:spcBef>
                <a:spcPts val="0"/>
              </a:spcBef>
              <a:buSzPct val="120000"/>
              <a:buFont typeface="Wingdings" charset="2"/>
              <a:buChar char="§"/>
            </a:pPr>
            <a:r>
              <a:rPr lang="en-GB" sz="800" dirty="0">
                <a:solidFill>
                  <a:prstClr val="black"/>
                </a:solidFill>
              </a:rPr>
              <a:t>   Burke, R., Coles, K., Downes, S. &amp; Woods, E. (2015) </a:t>
            </a:r>
            <a:r>
              <a:rPr lang="en-GB" sz="800" i="1" dirty="0">
                <a:solidFill>
                  <a:prstClr val="black"/>
                </a:solidFill>
                <a:hlinkClick r:id="rId2"/>
              </a:rPr>
              <a:t>Teachmeet handout: Using </a:t>
            </a:r>
            <a:r>
              <a:rPr lang="en-GB" sz="800" i="1" dirty="0" err="1">
                <a:solidFill>
                  <a:prstClr val="black"/>
                </a:solidFill>
                <a:hlinkClick r:id="rId2"/>
              </a:rPr>
              <a:t>Socrative</a:t>
            </a:r>
            <a:r>
              <a:rPr lang="en-GB" sz="800" i="1" dirty="0">
                <a:solidFill>
                  <a:prstClr val="black"/>
                </a:solidFill>
                <a:hlinkClick r:id="rId2"/>
              </a:rPr>
              <a:t> polls in IL teaching</a:t>
            </a:r>
            <a:r>
              <a:rPr lang="en-GB" sz="800" dirty="0">
                <a:solidFill>
                  <a:prstClr val="black"/>
                </a:solidFill>
              </a:rPr>
              <a:t>. [PDF Poster] </a:t>
            </a:r>
          </a:p>
          <a:p>
            <a:pPr marL="180000" lvl="0">
              <a:spcBef>
                <a:spcPts val="0"/>
              </a:spcBef>
              <a:buSzPct val="120000"/>
              <a:buFont typeface="Wingdings" charset="2"/>
              <a:buChar char="§"/>
            </a:pPr>
            <a:r>
              <a:rPr lang="en-GB" sz="800" dirty="0">
                <a:solidFill>
                  <a:prstClr val="black"/>
                </a:solidFill>
              </a:rPr>
              <a:t>   </a:t>
            </a:r>
            <a:r>
              <a:rPr lang="en-GB" sz="800" dirty="0" err="1">
                <a:solidFill>
                  <a:prstClr val="black"/>
                </a:solidFill>
              </a:rPr>
              <a:t>Corcos</a:t>
            </a:r>
            <a:r>
              <a:rPr lang="en-GB" sz="800" dirty="0">
                <a:solidFill>
                  <a:prstClr val="black"/>
                </a:solidFill>
              </a:rPr>
              <a:t>, E. &amp; Monty, V. (2008) </a:t>
            </a:r>
            <a:r>
              <a:rPr lang="en-GB" sz="800" dirty="0">
                <a:solidFill>
                  <a:prstClr val="black"/>
                </a:solidFill>
                <a:hlinkClick r:id="rId3"/>
              </a:rPr>
              <a:t>Interactivity in Library Presentations using a personal response system</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a:t>
            </a:r>
            <a:r>
              <a:rPr lang="en-GB" sz="800" dirty="0" err="1">
                <a:solidFill>
                  <a:prstClr val="black"/>
                </a:solidFill>
              </a:rPr>
              <a:t>Gewirtz</a:t>
            </a:r>
            <a:r>
              <a:rPr lang="en-GB" sz="800" dirty="0">
                <a:solidFill>
                  <a:prstClr val="black"/>
                </a:solidFill>
              </a:rPr>
              <a:t>, S. (2012) </a:t>
            </a:r>
            <a:r>
              <a:rPr lang="en-GB" sz="800" dirty="0">
                <a:solidFill>
                  <a:prstClr val="black"/>
                </a:solidFill>
                <a:hlinkClick r:id="rId4"/>
              </a:rPr>
              <a:t>Make your library instruction interactive with Poll Everywhere</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Glassman, N. R. (2015) </a:t>
            </a:r>
            <a:r>
              <a:rPr lang="en-GB" sz="800" dirty="0">
                <a:solidFill>
                  <a:prstClr val="black"/>
                </a:solidFill>
                <a:hlinkClick r:id="rId5"/>
              </a:rPr>
              <a:t>Texting during class: Audience response systems</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Greenwich Connect (2016) </a:t>
            </a:r>
            <a:r>
              <a:rPr lang="en-GB" sz="800" i="1" dirty="0">
                <a:solidFill>
                  <a:prstClr val="black"/>
                </a:solidFill>
                <a:hlinkClick r:id="rId6"/>
              </a:rPr>
              <a:t>Using Moodle quizzes, polls and survey activities in Teaching and Learning</a:t>
            </a:r>
            <a:r>
              <a:rPr lang="en-GB" sz="800" dirty="0">
                <a:solidFill>
                  <a:prstClr val="black"/>
                </a:solidFill>
              </a:rPr>
              <a:t>. [Blog post]</a:t>
            </a:r>
          </a:p>
          <a:p>
            <a:pPr marL="180000" lvl="0">
              <a:spcBef>
                <a:spcPts val="0"/>
              </a:spcBef>
              <a:buSzPct val="120000"/>
              <a:buFont typeface="Wingdings" charset="2"/>
              <a:buChar char="§"/>
            </a:pPr>
            <a:r>
              <a:rPr lang="en-GB" sz="800" dirty="0">
                <a:solidFill>
                  <a:prstClr val="black"/>
                </a:solidFill>
              </a:rPr>
              <a:t>   </a:t>
            </a:r>
            <a:r>
              <a:rPr lang="en-GB" sz="800" dirty="0" err="1">
                <a:solidFill>
                  <a:prstClr val="black"/>
                </a:solidFill>
              </a:rPr>
              <a:t>Hoppenfeld</a:t>
            </a:r>
            <a:r>
              <a:rPr lang="en-GB" sz="800" dirty="0">
                <a:solidFill>
                  <a:prstClr val="black"/>
                </a:solidFill>
              </a:rPr>
              <a:t>, J. (2012) </a:t>
            </a:r>
            <a:r>
              <a:rPr lang="en-GB" sz="800" dirty="0">
                <a:solidFill>
                  <a:prstClr val="black"/>
                </a:solidFill>
                <a:hlinkClick r:id="rId7"/>
              </a:rPr>
              <a:t>Keeping students engaged with web-based polling in the library instruction session</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Jones, M. (2014) </a:t>
            </a:r>
            <a:r>
              <a:rPr lang="en-GB" sz="800" i="1" dirty="0">
                <a:solidFill>
                  <a:prstClr val="black"/>
                </a:solidFill>
                <a:hlinkClick r:id="rId8"/>
              </a:rPr>
              <a:t>Implementation Plan – Polly Everywhere to Engage</a:t>
            </a:r>
            <a:r>
              <a:rPr lang="en-GB" sz="800" dirty="0">
                <a:solidFill>
                  <a:prstClr val="black"/>
                </a:solidFill>
              </a:rPr>
              <a:t>.</a:t>
            </a:r>
            <a:r>
              <a:rPr lang="en-GB" sz="800" dirty="0">
                <a:solidFill>
                  <a:prstClr val="black"/>
                </a:solidFill>
                <a:hlinkClick r:id="rId8"/>
              </a:rPr>
              <a:t> </a:t>
            </a:r>
            <a:r>
              <a:rPr lang="en-GB" sz="800" dirty="0">
                <a:solidFill>
                  <a:prstClr val="black"/>
                </a:solidFill>
              </a:rPr>
              <a:t>[Prezi presentation] </a:t>
            </a:r>
          </a:p>
          <a:p>
            <a:pPr marL="180000" lvl="0">
              <a:spcBef>
                <a:spcPts val="0"/>
              </a:spcBef>
              <a:buSzPct val="120000"/>
              <a:buFont typeface="Wingdings" charset="2"/>
              <a:buChar char="§"/>
            </a:pPr>
            <a:r>
              <a:rPr lang="en-GB" sz="800" dirty="0">
                <a:solidFill>
                  <a:prstClr val="black"/>
                </a:solidFill>
              </a:rPr>
              <a:t>O'Connor, K. (2015) </a:t>
            </a:r>
            <a:r>
              <a:rPr lang="en-GB" sz="800" dirty="0">
                <a:solidFill>
                  <a:prstClr val="black"/>
                </a:solidFill>
                <a:hlinkClick r:id="rId9"/>
              </a:rPr>
              <a:t>Interactive library instruction: The use of Poll Everywhere as an assessment tool</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Osterman, A. C. (2007) </a:t>
            </a:r>
            <a:r>
              <a:rPr lang="en-GB" sz="800" dirty="0">
                <a:solidFill>
                  <a:prstClr val="black"/>
                </a:solidFill>
                <a:hlinkClick r:id="rId10"/>
              </a:rPr>
              <a:t>Student response systems: keeping the students engaged</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Peachey, N. (2012) </a:t>
            </a:r>
            <a:r>
              <a:rPr lang="en-GB" sz="800" i="1" dirty="0">
                <a:solidFill>
                  <a:prstClr val="black"/>
                </a:solidFill>
                <a:hlinkClick r:id="rId11"/>
              </a:rPr>
              <a:t>Instant opinion polls in the classroom</a:t>
            </a:r>
            <a:r>
              <a:rPr lang="en-GB" sz="800" dirty="0">
                <a:solidFill>
                  <a:prstClr val="black"/>
                </a:solidFill>
              </a:rPr>
              <a:t>. [Blog]</a:t>
            </a:r>
          </a:p>
          <a:p>
            <a:pPr marL="180000" lvl="0">
              <a:spcBef>
                <a:spcPts val="0"/>
              </a:spcBef>
              <a:buSzPct val="120000"/>
              <a:buFont typeface="Wingdings" charset="2"/>
              <a:buChar char="§"/>
            </a:pPr>
            <a:r>
              <a:rPr lang="en-GB" sz="800" dirty="0">
                <a:solidFill>
                  <a:prstClr val="black"/>
                </a:solidFill>
              </a:rPr>
              <a:t>   Snyder, A. &amp; Hallam-Miller, J. (2014) </a:t>
            </a:r>
            <a:r>
              <a:rPr lang="en-GB" sz="800" i="1" dirty="0">
                <a:solidFill>
                  <a:prstClr val="black"/>
                </a:solidFill>
                <a:hlinkClick r:id="rId12"/>
              </a:rPr>
              <a:t>Using polls to gauge and engage</a:t>
            </a:r>
            <a:r>
              <a:rPr lang="en-GB" sz="800" dirty="0">
                <a:solidFill>
                  <a:prstClr val="black"/>
                </a:solidFill>
              </a:rPr>
              <a:t>. [PDF Poster]</a:t>
            </a:r>
          </a:p>
        </p:txBody>
      </p:sp>
      <p:sp>
        <p:nvSpPr>
          <p:cNvPr id="4" name="Content Placeholder 3"/>
          <p:cNvSpPr>
            <a:spLocks noGrp="1"/>
          </p:cNvSpPr>
          <p:nvPr>
            <p:ph sz="quarter" idx="13"/>
          </p:nvPr>
        </p:nvSpPr>
        <p:spPr>
          <a:xfrm>
            <a:off x="465435" y="1429999"/>
            <a:ext cx="7452433" cy="5268396"/>
          </a:xfrm>
        </p:spPr>
        <p:txBody>
          <a:bodyPr/>
          <a:lstStyle/>
          <a:p>
            <a:pPr marL="0" indent="0">
              <a:buNone/>
            </a:pPr>
            <a:r>
              <a:rPr lang="en-GB" sz="1600" dirty="0" smtClean="0"/>
              <a:t>Here are the key </a:t>
            </a:r>
            <a:r>
              <a:rPr lang="en-GB" sz="1600" dirty="0"/>
              <a:t>themes </a:t>
            </a:r>
            <a:r>
              <a:rPr lang="en-GB" sz="1600" dirty="0" smtClean="0"/>
              <a:t>found in our quick lit overview on the use and value of interactive polling tools in teaching…</a:t>
            </a:r>
            <a:endParaRPr lang="en-GB" sz="1600" dirty="0"/>
          </a:p>
          <a:p>
            <a:pPr>
              <a:buFont typeface="Courier New" panose="02070309020205020404" pitchFamily="49" charset="0"/>
              <a:buChar char="o"/>
            </a:pPr>
            <a:r>
              <a:rPr lang="en-GB" sz="1600" dirty="0" smtClean="0"/>
              <a:t>Get instant feedback and responses = the </a:t>
            </a:r>
            <a:r>
              <a:rPr lang="en-GB" sz="1600" dirty="0"/>
              <a:t>technology acts as a facilitator to open up discussion and gauges student’s interaction with the topic, which can help ensure the content is reaching &amp; being understood by the </a:t>
            </a:r>
            <a:r>
              <a:rPr lang="en-GB" sz="1600" dirty="0" smtClean="0"/>
              <a:t>students</a:t>
            </a:r>
          </a:p>
          <a:p>
            <a:pPr>
              <a:buFont typeface="Courier New" panose="02070309020205020404" pitchFamily="49" charset="0"/>
              <a:buChar char="o"/>
            </a:pPr>
            <a:r>
              <a:rPr lang="en-GB" sz="1600" dirty="0" smtClean="0"/>
              <a:t>Interactivity in sessions helps avoid lack of participation by students by breaking up the sessions and asking students for their interaction</a:t>
            </a:r>
          </a:p>
          <a:p>
            <a:pPr>
              <a:buFont typeface="Courier New" panose="02070309020205020404" pitchFamily="49" charset="0"/>
              <a:buChar char="o"/>
            </a:pPr>
            <a:r>
              <a:rPr lang="en-GB" sz="1600" dirty="0" smtClean="0"/>
              <a:t>The anonymity of answering polls helps put students at ease (students can </a:t>
            </a:r>
            <a:r>
              <a:rPr lang="en-GB" sz="1600" dirty="0"/>
              <a:t>feel self-conscious or uncomfortable </a:t>
            </a:r>
            <a:r>
              <a:rPr lang="en-GB" sz="1600" dirty="0" smtClean="0"/>
              <a:t>answering verbal questions)</a:t>
            </a:r>
          </a:p>
          <a:p>
            <a:pPr>
              <a:buFont typeface="Courier New" panose="02070309020205020404" pitchFamily="49" charset="0"/>
              <a:buChar char="o"/>
            </a:pPr>
            <a:r>
              <a:rPr lang="en-GB" sz="1600" dirty="0" smtClean="0"/>
              <a:t>Interactive polling tools help produce active learning and positive learning outcomes</a:t>
            </a:r>
          </a:p>
          <a:p>
            <a:pPr>
              <a:buFont typeface="Courier New" panose="02070309020205020404" pitchFamily="49" charset="0"/>
              <a:buChar char="o"/>
            </a:pPr>
            <a:r>
              <a:rPr lang="en-GB" sz="1600" dirty="0" smtClean="0"/>
              <a:t>Polling tools help provide on-the-spot assessment of learning goals</a:t>
            </a:r>
          </a:p>
          <a:p>
            <a:pPr>
              <a:buFont typeface="Courier New" panose="02070309020205020404" pitchFamily="49" charset="0"/>
              <a:buChar char="o"/>
            </a:pPr>
            <a:r>
              <a:rPr lang="en-GB" sz="1600" dirty="0" smtClean="0"/>
              <a:t>It can provide information on the current level of students’ knowledge in this field and help instructor to fill in the gaps</a:t>
            </a:r>
          </a:p>
          <a:p>
            <a:pPr>
              <a:buFont typeface="Courier New" panose="02070309020205020404" pitchFamily="49" charset="0"/>
              <a:buChar char="o"/>
            </a:pPr>
            <a:r>
              <a:rPr lang="en-GB" sz="1600" dirty="0" smtClean="0"/>
              <a:t>Polling helps students reflect on their learning and creates a self-awareness of their understanding of a topic.</a:t>
            </a:r>
          </a:p>
          <a:p>
            <a:pPr marL="0" indent="0">
              <a:buNone/>
            </a:pPr>
            <a:r>
              <a:rPr lang="en-GB" sz="1000" b="1" dirty="0" smtClean="0"/>
              <a:t>	</a:t>
            </a:r>
            <a:endParaRPr lang="en-GB" sz="1000" dirty="0"/>
          </a:p>
        </p:txBody>
      </p:sp>
      <p:sp>
        <p:nvSpPr>
          <p:cNvPr id="5" name="Title 4"/>
          <p:cNvSpPr>
            <a:spLocks noGrp="1"/>
          </p:cNvSpPr>
          <p:nvPr>
            <p:ph type="title"/>
          </p:nvPr>
        </p:nvSpPr>
        <p:spPr/>
        <p:txBody>
          <a:bodyPr/>
          <a:lstStyle/>
          <a:p>
            <a:r>
              <a:rPr lang="en-GB" dirty="0" smtClean="0"/>
              <a:t>What does the literature say?!</a:t>
            </a:r>
            <a:endParaRPr lang="en-GB" dirty="0"/>
          </a:p>
        </p:txBody>
      </p:sp>
      <p:sp>
        <p:nvSpPr>
          <p:cNvPr id="6" name="Action Button: Back or Previous 5">
            <a:hlinkClick r:id="rId13" action="ppaction://hlinksldjump" highlightClick="1"/>
          </p:cNvPr>
          <p:cNvSpPr/>
          <p:nvPr/>
        </p:nvSpPr>
        <p:spPr>
          <a:xfrm>
            <a:off x="37900" y="6286596"/>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14"/>
          <a:stretch>
            <a:fillRect/>
          </a:stretch>
        </p:blipFill>
        <p:spPr>
          <a:xfrm>
            <a:off x="8410575" y="1457548"/>
            <a:ext cx="3467100" cy="2788294"/>
          </a:xfrm>
          <a:prstGeom prst="rect">
            <a:avLst/>
          </a:prstGeom>
        </p:spPr>
      </p:pic>
      <p:sp>
        <p:nvSpPr>
          <p:cNvPr id="8" name="TextBox 7"/>
          <p:cNvSpPr txBox="1"/>
          <p:nvPr/>
        </p:nvSpPr>
        <p:spPr>
          <a:xfrm>
            <a:off x="9019130" y="4239567"/>
            <a:ext cx="2426208" cy="246221"/>
          </a:xfrm>
          <a:prstGeom prst="rect">
            <a:avLst/>
          </a:prstGeom>
          <a:noFill/>
        </p:spPr>
        <p:txBody>
          <a:bodyPr wrap="square" rtlCol="0">
            <a:spAutoFit/>
          </a:bodyPr>
          <a:lstStyle/>
          <a:p>
            <a:r>
              <a:rPr lang="en-GB" sz="1000" dirty="0" smtClean="0"/>
              <a:t>CC-BY-NC: Image courtesy of </a:t>
            </a:r>
            <a:r>
              <a:rPr lang="en-GB" sz="1000" dirty="0" err="1" smtClean="0">
                <a:hlinkClick r:id="rId15"/>
              </a:rPr>
              <a:t>StephhxBby</a:t>
            </a:r>
            <a:endParaRPr lang="en-GB" sz="1000" dirty="0"/>
          </a:p>
        </p:txBody>
      </p:sp>
    </p:spTree>
    <p:extLst>
      <p:ext uri="{BB962C8B-B14F-4D97-AF65-F5344CB8AC3E}">
        <p14:creationId xmlns:p14="http://schemas.microsoft.com/office/powerpoint/2010/main" val="142209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343400" y="1513407"/>
            <a:ext cx="7848600" cy="5200214"/>
          </a:xfrm>
        </p:spPr>
        <p:txBody>
          <a:bodyPr/>
          <a:lstStyle/>
          <a:p>
            <a:r>
              <a:rPr lang="en-US" sz="1800" dirty="0" smtClean="0"/>
              <a:t>Increases engagement and halts passive learning/encourages active learning</a:t>
            </a:r>
          </a:p>
          <a:p>
            <a:r>
              <a:rPr lang="en-US" sz="1800" dirty="0" smtClean="0"/>
              <a:t>Honest feedback is easier to come by!</a:t>
            </a:r>
          </a:p>
          <a:p>
            <a:r>
              <a:rPr lang="en-US" sz="1800" dirty="0"/>
              <a:t>A</a:t>
            </a:r>
            <a:r>
              <a:rPr lang="en-US" sz="1800" dirty="0" smtClean="0"/>
              <a:t>wkward silences in response to verbal questions, which were particularly prevalent in sessions with science students have been avoided as anonymity of polls has encouraged students to answer and engage in the session</a:t>
            </a:r>
          </a:p>
          <a:p>
            <a:r>
              <a:rPr lang="en-US" sz="1800" dirty="0" smtClean="0"/>
              <a:t>Finding &amp; filling students’ knowledge gaps – let the students guide the emphasis of the session</a:t>
            </a:r>
            <a:endParaRPr lang="en-US" sz="1800" dirty="0"/>
          </a:p>
          <a:p>
            <a:pPr lvl="1"/>
            <a:r>
              <a:rPr lang="en-US" sz="1800" dirty="0" smtClean="0"/>
              <a:t>Works better than other tools such as </a:t>
            </a:r>
            <a:r>
              <a:rPr lang="en-US" sz="1800" dirty="0" err="1" smtClean="0"/>
              <a:t>Socrative</a:t>
            </a:r>
            <a:r>
              <a:rPr lang="en-US" sz="1800" dirty="0" smtClean="0"/>
              <a:t> – no need to download an app or register (we have had issues of people finding the right </a:t>
            </a:r>
            <a:r>
              <a:rPr lang="en-US" sz="1800" dirty="0" err="1" smtClean="0"/>
              <a:t>Socrative</a:t>
            </a:r>
            <a:r>
              <a:rPr lang="en-US" sz="1800" dirty="0" smtClean="0"/>
              <a:t> room due to not spelling </a:t>
            </a:r>
            <a:r>
              <a:rPr lang="en-US" sz="1800" dirty="0" err="1" smtClean="0"/>
              <a:t>RHULLibrary</a:t>
            </a:r>
            <a:r>
              <a:rPr lang="en-US" sz="1800" dirty="0" smtClean="0"/>
              <a:t> right!)</a:t>
            </a:r>
          </a:p>
          <a:p>
            <a:pPr lvl="1"/>
            <a:r>
              <a:rPr lang="en-US" sz="1800" dirty="0" smtClean="0"/>
              <a:t>It shows real time results (and this usually gets a reaction from the students, especially when they see their answers going up on the screen, thus provoking discussion!)</a:t>
            </a:r>
            <a:endParaRPr lang="en-US" sz="1800" dirty="0"/>
          </a:p>
        </p:txBody>
      </p:sp>
      <p:sp>
        <p:nvSpPr>
          <p:cNvPr id="7" name="Title 6"/>
          <p:cNvSpPr>
            <a:spLocks noGrp="1"/>
          </p:cNvSpPr>
          <p:nvPr>
            <p:ph type="title"/>
          </p:nvPr>
        </p:nvSpPr>
        <p:spPr/>
        <p:txBody>
          <a:bodyPr>
            <a:normAutofit/>
          </a:bodyPr>
          <a:lstStyle/>
          <a:p>
            <a:r>
              <a:rPr lang="en-GB" dirty="0" smtClean="0"/>
              <a:t>What we’ve found out</a:t>
            </a:r>
            <a:endParaRPr lang="en-US" dirty="0"/>
          </a:p>
        </p:txBody>
      </p:sp>
      <p:sp>
        <p:nvSpPr>
          <p:cNvPr id="10" name="Action Button: Back or Previous 9">
            <a:hlinkClick r:id="" action="ppaction://hlinkshowjump?jump=firstslide" highlightClick="1"/>
          </p:cNvPr>
          <p:cNvSpPr/>
          <p:nvPr/>
        </p:nvSpPr>
        <p:spPr>
          <a:xfrm>
            <a:off x="546608" y="6396505"/>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954024" y="1513407"/>
            <a:ext cx="3082235" cy="4673314"/>
          </a:xfrm>
          <a:prstGeom prst="rect">
            <a:avLst/>
          </a:prstGeom>
        </p:spPr>
      </p:pic>
      <p:sp>
        <p:nvSpPr>
          <p:cNvPr id="9" name="TextBox 8"/>
          <p:cNvSpPr txBox="1"/>
          <p:nvPr/>
        </p:nvSpPr>
        <p:spPr>
          <a:xfrm>
            <a:off x="1390241" y="6177076"/>
            <a:ext cx="2209800" cy="215444"/>
          </a:xfrm>
          <a:prstGeom prst="rect">
            <a:avLst/>
          </a:prstGeom>
          <a:noFill/>
        </p:spPr>
        <p:txBody>
          <a:bodyPr wrap="square" rtlCol="0">
            <a:spAutoFit/>
          </a:bodyPr>
          <a:lstStyle/>
          <a:p>
            <a:r>
              <a:rPr lang="en-GB" sz="800" dirty="0" smtClean="0"/>
              <a:t>CC-BY-NC-SA: Image courtesy of </a:t>
            </a:r>
            <a:r>
              <a:rPr lang="en-GB" sz="800" dirty="0" smtClean="0">
                <a:hlinkClick r:id="rId3"/>
              </a:rPr>
              <a:t>sleepymyf</a:t>
            </a:r>
            <a:r>
              <a:rPr lang="en-GB" sz="800" dirty="0" smtClean="0"/>
              <a:t> </a:t>
            </a:r>
            <a:endParaRPr lang="en-GB" sz="800" dirty="0"/>
          </a:p>
        </p:txBody>
      </p:sp>
    </p:spTree>
    <p:extLst>
      <p:ext uri="{BB962C8B-B14F-4D97-AF65-F5344CB8AC3E}">
        <p14:creationId xmlns:p14="http://schemas.microsoft.com/office/powerpoint/2010/main" val="1479521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5895474" y="1410427"/>
            <a:ext cx="6296526" cy="6229625"/>
          </a:xfrm>
        </p:spPr>
        <p:txBody>
          <a:bodyPr/>
          <a:lstStyle/>
          <a:p>
            <a:pPr marL="342900" lvl="4" indent="-342900">
              <a:buAutoNum type="arabicParenR"/>
            </a:pPr>
            <a:r>
              <a:rPr lang="en-US" b="1" dirty="0" smtClean="0"/>
              <a:t>Branch Out</a:t>
            </a:r>
          </a:p>
          <a:p>
            <a:pPr marL="285750" lvl="3" indent="-285750"/>
            <a:r>
              <a:rPr lang="en-US" dirty="0"/>
              <a:t>	</a:t>
            </a:r>
            <a:r>
              <a:rPr lang="en-US" sz="1400" dirty="0"/>
              <a:t>I</a:t>
            </a:r>
            <a:r>
              <a:rPr lang="en-US" sz="1400" dirty="0" smtClean="0"/>
              <a:t>ncrease usage of </a:t>
            </a:r>
            <a:r>
              <a:rPr lang="en-US" sz="1400" dirty="0" err="1" smtClean="0"/>
              <a:t>Mentimeter</a:t>
            </a:r>
            <a:r>
              <a:rPr lang="en-US" sz="1400" dirty="0" smtClean="0"/>
              <a:t> across the Science Faculty (currently 	used widely in 4 of 8 science departments)</a:t>
            </a:r>
          </a:p>
          <a:p>
            <a:pPr marL="285750" lvl="3" indent="-285750"/>
            <a:r>
              <a:rPr lang="en-US" sz="1400" dirty="0"/>
              <a:t>	E</a:t>
            </a:r>
            <a:r>
              <a:rPr lang="en-US" sz="1400" dirty="0" smtClean="0"/>
              <a:t>xpand usage beyond the Science faculty</a:t>
            </a:r>
          </a:p>
          <a:p>
            <a:pPr marL="285750" lvl="3" indent="-285750"/>
            <a:r>
              <a:rPr lang="en-US" sz="1400" dirty="0"/>
              <a:t>	U</a:t>
            </a:r>
            <a:r>
              <a:rPr lang="en-US" sz="1400" dirty="0" smtClean="0"/>
              <a:t>se the full range of questions types on </a:t>
            </a:r>
            <a:r>
              <a:rPr lang="en-US" sz="1400" dirty="0" err="1" smtClean="0"/>
              <a:t>Mentimeter</a:t>
            </a:r>
            <a:r>
              <a:rPr lang="en-US" sz="1400" dirty="0" smtClean="0"/>
              <a:t> in order to evaluate 	which gives the best summative and formative assessment and feedback</a:t>
            </a:r>
          </a:p>
          <a:p>
            <a:pPr marL="0" lvl="3" indent="0">
              <a:buNone/>
            </a:pPr>
            <a:r>
              <a:rPr lang="en-US" b="1" dirty="0" smtClean="0"/>
              <a:t>2)      Collate Data</a:t>
            </a:r>
          </a:p>
          <a:p>
            <a:pPr marL="285750" lvl="3" indent="-285750"/>
            <a:r>
              <a:rPr lang="en-US" dirty="0"/>
              <a:t>	</a:t>
            </a:r>
            <a:r>
              <a:rPr lang="en-US" sz="1400" dirty="0"/>
              <a:t>G</a:t>
            </a:r>
            <a:r>
              <a:rPr lang="en-US" sz="1400" dirty="0" smtClean="0"/>
              <a:t>ather student feedback from polls on whether learning outcomes have been 	achieved</a:t>
            </a:r>
          </a:p>
          <a:p>
            <a:pPr marL="285750" lvl="3" indent="-285750"/>
            <a:r>
              <a:rPr lang="en-US" sz="1400" dirty="0"/>
              <a:t>	W</a:t>
            </a:r>
            <a:r>
              <a:rPr lang="en-US" sz="1400" dirty="0" smtClean="0"/>
              <a:t>hat has worked best? What hasn’t worked?</a:t>
            </a:r>
          </a:p>
          <a:p>
            <a:pPr marL="0" lvl="3" indent="0">
              <a:buNone/>
            </a:pPr>
            <a:r>
              <a:rPr lang="en-US" b="1" dirty="0" smtClean="0"/>
              <a:t>3)       Review</a:t>
            </a:r>
          </a:p>
          <a:p>
            <a:pPr marL="285750" lvl="3" indent="-285750"/>
            <a:r>
              <a:rPr lang="en-US" dirty="0" smtClean="0"/>
              <a:t>	</a:t>
            </a:r>
            <a:r>
              <a:rPr lang="en-US" sz="1400" dirty="0"/>
              <a:t>E</a:t>
            </a:r>
            <a:r>
              <a:rPr lang="en-US" sz="1400" dirty="0" smtClean="0"/>
              <a:t>valuate feedback data and draw conclusions on how students in different 	subject fields engage with polls</a:t>
            </a:r>
          </a:p>
          <a:p>
            <a:pPr marL="285750" lvl="3" indent="-285750"/>
            <a:r>
              <a:rPr lang="en-US" sz="1400" dirty="0"/>
              <a:t>	A</a:t>
            </a:r>
            <a:r>
              <a:rPr lang="en-US" sz="1400" dirty="0" smtClean="0"/>
              <a:t>llow this to inform our use of polls in teaching</a:t>
            </a:r>
          </a:p>
          <a:p>
            <a:pPr marL="0" lvl="3" indent="0">
              <a:buNone/>
            </a:pPr>
            <a:endParaRPr lang="en-US" dirty="0"/>
          </a:p>
        </p:txBody>
      </p:sp>
      <p:sp>
        <p:nvSpPr>
          <p:cNvPr id="7" name="Title 6"/>
          <p:cNvSpPr>
            <a:spLocks noGrp="1"/>
          </p:cNvSpPr>
          <p:nvPr>
            <p:ph type="title"/>
          </p:nvPr>
        </p:nvSpPr>
        <p:spPr/>
        <p:txBody>
          <a:bodyPr/>
          <a:lstStyle/>
          <a:p>
            <a:r>
              <a:rPr lang="en-GB" dirty="0" smtClean="0"/>
              <a:t>Our Future Plans</a:t>
            </a:r>
            <a:endParaRPr lang="en-US" dirty="0"/>
          </a:p>
        </p:txBody>
      </p:sp>
      <p:sp>
        <p:nvSpPr>
          <p:cNvPr id="9" name="Action Button: Back or Previous 8">
            <a:hlinkClick r:id="" action="ppaction://hlinkshowjump?jump=firstslide" highlightClick="1"/>
          </p:cNvPr>
          <p:cNvSpPr/>
          <p:nvPr/>
        </p:nvSpPr>
        <p:spPr>
          <a:xfrm>
            <a:off x="546608" y="6396505"/>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5112336"/>
              </p:ext>
            </p:extLst>
          </p:nvPr>
        </p:nvGraphicFramePr>
        <p:xfrm>
          <a:off x="393032" y="1668839"/>
          <a:ext cx="520700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574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546608" y="2498938"/>
            <a:ext cx="4013200" cy="2769948"/>
          </a:xfrm>
          <a:prstGeom prst="rect">
            <a:avLst/>
          </a:prstGeom>
        </p:spPr>
      </p:pic>
      <p:sp>
        <p:nvSpPr>
          <p:cNvPr id="5" name="Content Placeholder 4"/>
          <p:cNvSpPr>
            <a:spLocks noGrp="1"/>
          </p:cNvSpPr>
          <p:nvPr>
            <p:ph idx="1"/>
          </p:nvPr>
        </p:nvSpPr>
        <p:spPr>
          <a:xfrm>
            <a:off x="5130800" y="1484552"/>
            <a:ext cx="6681356" cy="2433478"/>
          </a:xfrm>
        </p:spPr>
        <p:txBody>
          <a:bodyPr/>
          <a:lstStyle/>
          <a:p>
            <a:r>
              <a:rPr lang="en-GB" dirty="0" err="1" smtClean="0"/>
              <a:t>Mentimeter</a:t>
            </a:r>
            <a:r>
              <a:rPr lang="en-GB" dirty="0" smtClean="0"/>
              <a:t> is an easy-to-use, cloud-based polling tool. It does not require an app; the teacher just needs to log in &amp; present the poll, and users simply use their own devices using a short code. </a:t>
            </a:r>
            <a:endParaRPr lang="en-GB" dirty="0"/>
          </a:p>
          <a:p>
            <a:pPr lvl="1"/>
            <a:r>
              <a:rPr lang="en-GB" dirty="0" smtClean="0"/>
              <a:t>It helps teachers to interact with the class, engage them in the discussion and gauge their knowledge &amp; understanding. </a:t>
            </a:r>
          </a:p>
        </p:txBody>
      </p:sp>
      <p:sp>
        <p:nvSpPr>
          <p:cNvPr id="7" name="Title 6"/>
          <p:cNvSpPr>
            <a:spLocks noGrp="1"/>
          </p:cNvSpPr>
          <p:nvPr>
            <p:ph type="title"/>
          </p:nvPr>
        </p:nvSpPr>
        <p:spPr/>
        <p:txBody>
          <a:bodyPr/>
          <a:lstStyle/>
          <a:p>
            <a:r>
              <a:rPr lang="en-GB" dirty="0" smtClean="0"/>
              <a:t>What is </a:t>
            </a:r>
            <a:r>
              <a:rPr lang="en-GB" dirty="0" err="1" smtClean="0"/>
              <a:t>Mentimeter</a:t>
            </a:r>
            <a:r>
              <a:rPr lang="en-GB" dirty="0" smtClean="0"/>
              <a:t>?</a:t>
            </a:r>
            <a:endParaRPr lang="en-US" dirty="0"/>
          </a:p>
        </p:txBody>
      </p:sp>
      <p:sp>
        <p:nvSpPr>
          <p:cNvPr id="8" name="Action Button: Back or Previous 7">
            <a:hlinkClick r:id="" action="ppaction://hlinkshowjump?jump=firstslide" highlightClick="1"/>
          </p:cNvPr>
          <p:cNvSpPr/>
          <p:nvPr/>
        </p:nvSpPr>
        <p:spPr>
          <a:xfrm>
            <a:off x="546608" y="6396505"/>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1411294" y="4782979"/>
            <a:ext cx="3263392" cy="246221"/>
          </a:xfrm>
          <a:prstGeom prst="rect">
            <a:avLst/>
          </a:prstGeom>
          <a:noFill/>
        </p:spPr>
        <p:txBody>
          <a:bodyPr wrap="square" rtlCol="0">
            <a:spAutoFit/>
          </a:bodyPr>
          <a:lstStyle/>
          <a:p>
            <a:r>
              <a:rPr lang="en-GB" sz="1000" dirty="0" smtClean="0">
                <a:solidFill>
                  <a:schemeClr val="bg1"/>
                </a:solidFill>
              </a:rPr>
              <a:t>CC-BY: Image courtesy of </a:t>
            </a:r>
            <a:r>
              <a:rPr lang="en-GB" sz="1000" dirty="0" err="1" smtClean="0">
                <a:solidFill>
                  <a:schemeClr val="accent6"/>
                </a:solidFill>
              </a:rPr>
              <a:t>RachelH</a:t>
            </a:r>
            <a:r>
              <a:rPr lang="en-GB" sz="1000" dirty="0" smtClean="0">
                <a:solidFill>
                  <a:schemeClr val="accent6"/>
                </a:solidFill>
              </a:rPr>
              <a:t>_</a:t>
            </a:r>
            <a:r>
              <a:rPr lang="en-GB" sz="1000" dirty="0" smtClean="0">
                <a:solidFill>
                  <a:schemeClr val="bg1"/>
                </a:solidFill>
              </a:rPr>
              <a:t>.</a:t>
            </a:r>
            <a:endParaRPr lang="en-GB" sz="1000" dirty="0">
              <a:solidFill>
                <a:schemeClr val="bg1"/>
              </a:solidFill>
            </a:endParaRPr>
          </a:p>
        </p:txBody>
      </p:sp>
      <p:graphicFrame>
        <p:nvGraphicFramePr>
          <p:cNvPr id="17" name="Diagram 16"/>
          <p:cNvGraphicFramePr/>
          <p:nvPr>
            <p:extLst>
              <p:ext uri="{D42A27DB-BD31-4B8C-83A1-F6EECF244321}">
                <p14:modId xmlns:p14="http://schemas.microsoft.com/office/powerpoint/2010/main" val="3090287410"/>
              </p:ext>
            </p:extLst>
          </p:nvPr>
        </p:nvGraphicFramePr>
        <p:xfrm>
          <a:off x="5130800" y="3888917"/>
          <a:ext cx="6495566" cy="2975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Picture 18"/>
          <p:cNvPicPr>
            <a:picLocks noChangeAspect="1"/>
          </p:cNvPicPr>
          <p:nvPr/>
        </p:nvPicPr>
        <p:blipFill>
          <a:blip r:embed="rId9"/>
          <a:stretch>
            <a:fillRect/>
          </a:stretch>
        </p:blipFill>
        <p:spPr>
          <a:xfrm rot="19949772">
            <a:off x="9927021" y="4360107"/>
            <a:ext cx="393496" cy="385194"/>
          </a:xfrm>
          <a:prstGeom prst="rect">
            <a:avLst/>
          </a:prstGeom>
        </p:spPr>
      </p:pic>
      <p:pic>
        <p:nvPicPr>
          <p:cNvPr id="22" name="Picture 21"/>
          <p:cNvPicPr>
            <a:picLocks noChangeAspect="1"/>
          </p:cNvPicPr>
          <p:nvPr/>
        </p:nvPicPr>
        <p:blipFill>
          <a:blip r:embed="rId9"/>
          <a:stretch>
            <a:fillRect/>
          </a:stretch>
        </p:blipFill>
        <p:spPr>
          <a:xfrm rot="19949772">
            <a:off x="9927021" y="5337979"/>
            <a:ext cx="393496" cy="385194"/>
          </a:xfrm>
          <a:prstGeom prst="rect">
            <a:avLst/>
          </a:prstGeom>
        </p:spPr>
      </p:pic>
      <p:pic>
        <p:nvPicPr>
          <p:cNvPr id="23" name="Picture 22"/>
          <p:cNvPicPr>
            <a:picLocks noChangeAspect="1"/>
          </p:cNvPicPr>
          <p:nvPr/>
        </p:nvPicPr>
        <p:blipFill>
          <a:blip r:embed="rId9"/>
          <a:stretch>
            <a:fillRect/>
          </a:stretch>
        </p:blipFill>
        <p:spPr>
          <a:xfrm rot="19949772">
            <a:off x="9927023" y="6347269"/>
            <a:ext cx="393496" cy="385194"/>
          </a:xfrm>
          <a:prstGeom prst="rect">
            <a:avLst/>
          </a:prstGeom>
        </p:spPr>
      </p:pic>
    </p:spTree>
    <p:extLst>
      <p:ext uri="{BB962C8B-B14F-4D97-AF65-F5344CB8AC3E}">
        <p14:creationId xmlns:p14="http://schemas.microsoft.com/office/powerpoint/2010/main" val="96291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Features of </a:t>
            </a:r>
            <a:r>
              <a:rPr lang="en-GB" dirty="0" err="1" smtClean="0"/>
              <a:t>Mentimeter</a:t>
            </a:r>
            <a:endParaRPr lang="en-GB" dirty="0"/>
          </a:p>
        </p:txBody>
      </p:sp>
      <p:sp>
        <p:nvSpPr>
          <p:cNvPr id="6" name="Content Placeholder 5"/>
          <p:cNvSpPr txBox="1">
            <a:spLocks/>
          </p:cNvSpPr>
          <p:nvPr/>
        </p:nvSpPr>
        <p:spPr>
          <a:xfrm>
            <a:off x="609600" y="1748124"/>
            <a:ext cx="7620508" cy="4469796"/>
          </a:xfrm>
          <a:prstGeom prst="rect">
            <a:avLst/>
          </a:prstGeom>
        </p:spPr>
        <p:txBody>
          <a:bodyPr vert="horz" lIns="0" tIns="0" rIns="0" bIns="0" rtlCol="0">
            <a:noAutofit/>
          </a:bodyPr>
          <a:lstStyle>
            <a:lvl1pPr marL="380990" indent="-380990" algn="l" defTabSz="609585" rtl="0" eaLnBrk="1" latinLnBrk="0" hangingPunct="1">
              <a:lnSpc>
                <a:spcPct val="100000"/>
              </a:lnSpc>
              <a:spcBef>
                <a:spcPts val="1600"/>
              </a:spcBef>
              <a:buSzPct val="120000"/>
              <a:buFont typeface="Wingdings" charset="2"/>
              <a:buChar char="§"/>
              <a:defRPr sz="2400" kern="1200">
                <a:solidFill>
                  <a:schemeClr val="tx1"/>
                </a:solidFill>
                <a:latin typeface="+mn-lt"/>
                <a:ea typeface="+mn-ea"/>
                <a:cs typeface="+mn-cs"/>
              </a:defRPr>
            </a:lvl1pPr>
            <a:lvl2pPr marL="380990" indent="-380990" algn="l" defTabSz="609585" rtl="0" eaLnBrk="1" latinLnBrk="0" hangingPunct="1">
              <a:spcBef>
                <a:spcPts val="1600"/>
              </a:spcBef>
              <a:buSzPct val="120000"/>
              <a:buFont typeface="Wingdings" charset="2"/>
              <a:buChar char="§"/>
              <a:defRPr sz="1867" kern="1200">
                <a:solidFill>
                  <a:schemeClr val="tx1"/>
                </a:solidFill>
                <a:latin typeface="+mn-lt"/>
                <a:ea typeface="+mn-ea"/>
                <a:cs typeface="+mn-cs"/>
              </a:defRPr>
            </a:lvl2pPr>
            <a:lvl3pPr marL="230712" indent="-228594" algn="l" defTabSz="609585" rtl="0" eaLnBrk="1" latinLnBrk="0" hangingPunct="1">
              <a:spcBef>
                <a:spcPts val="1600"/>
              </a:spcBef>
              <a:buSzPct val="120000"/>
              <a:buFont typeface="Wingdings" charset="2"/>
              <a:buChar char="§"/>
              <a:defRPr sz="1600" kern="1200">
                <a:solidFill>
                  <a:schemeClr val="tx1"/>
                </a:solidFill>
                <a:latin typeface="+mn-lt"/>
                <a:ea typeface="+mn-ea"/>
                <a:cs typeface="+mn-cs"/>
              </a:defRPr>
            </a:lvl3pPr>
            <a:lvl4pPr marL="230712" indent="-228594" algn="l" defTabSz="609585" rtl="0" eaLnBrk="1" latinLnBrk="0" hangingPunct="1">
              <a:spcBef>
                <a:spcPts val="1600"/>
              </a:spcBef>
              <a:buSzPct val="120000"/>
              <a:buFont typeface="Wingdings" charset="2"/>
              <a:buChar char="§"/>
              <a:defRPr sz="1600" kern="1200">
                <a:solidFill>
                  <a:schemeClr val="tx1"/>
                </a:solidFill>
                <a:latin typeface="+mn-lt"/>
                <a:ea typeface="+mn-ea"/>
                <a:cs typeface="+mn-cs"/>
              </a:defRPr>
            </a:lvl4pPr>
            <a:lvl5pPr marL="230712" indent="-228594" algn="l" defTabSz="609585" rtl="0" eaLnBrk="1" latinLnBrk="0" hangingPunct="1">
              <a:spcBef>
                <a:spcPts val="1600"/>
              </a:spcBef>
              <a:buSzPct val="120000"/>
              <a:buFont typeface="Wingdings" charset="2"/>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1">
              <a:buFont typeface="Wingdings" panose="05000000000000000000" pitchFamily="2" charset="2"/>
              <a:buChar char="§"/>
            </a:pPr>
            <a:r>
              <a:rPr lang="en-US" dirty="0"/>
              <a:t>A</a:t>
            </a:r>
            <a:r>
              <a:rPr lang="en-US" dirty="0" smtClean="0"/>
              <a:t> variety of polling styles – such as multiple choice or image choice questions, word clouds, quizzes, scales, open ended text entry…</a:t>
            </a:r>
          </a:p>
          <a:p>
            <a:pPr lvl="1">
              <a:buFont typeface="Wingdings" panose="05000000000000000000" pitchFamily="2" charset="2"/>
              <a:buChar char="§"/>
            </a:pPr>
            <a:r>
              <a:rPr lang="en-US" dirty="0" smtClean="0"/>
              <a:t>Unlimited number of votes</a:t>
            </a:r>
          </a:p>
          <a:p>
            <a:pPr lvl="1">
              <a:buFont typeface="Wingdings" panose="05000000000000000000" pitchFamily="2" charset="2"/>
              <a:buChar char="§"/>
            </a:pPr>
            <a:r>
              <a:rPr lang="en-US" dirty="0" smtClean="0"/>
              <a:t>It is free for a maximum of two questions per presentation (but if you slyly email colleagues with a link to sign up to </a:t>
            </a:r>
            <a:r>
              <a:rPr lang="en-US" dirty="0" err="1" smtClean="0"/>
              <a:t>Mentimeter</a:t>
            </a:r>
            <a:r>
              <a:rPr lang="en-US" dirty="0" smtClean="0"/>
              <a:t>, the more questions you get to add!)</a:t>
            </a:r>
          </a:p>
          <a:p>
            <a:pPr lvl="3">
              <a:spcBef>
                <a:spcPts val="0"/>
              </a:spcBef>
              <a:buFont typeface="Wingdings" panose="05000000000000000000" pitchFamily="2" charset="2"/>
              <a:buChar char="§"/>
            </a:pPr>
            <a:endParaRPr lang="en-US" dirty="0" smtClean="0"/>
          </a:p>
          <a:p>
            <a:pPr lvl="1">
              <a:buFont typeface="Wingdings" panose="05000000000000000000" pitchFamily="2" charset="2"/>
              <a:buChar char="§"/>
            </a:pPr>
            <a:r>
              <a:rPr lang="en-US" dirty="0" smtClean="0"/>
              <a:t>Can view past results (top tip here: “ask questions again” to keep previous results!)</a:t>
            </a:r>
          </a:p>
          <a:p>
            <a:pPr lvl="1">
              <a:buFont typeface="Wingdings" panose="05000000000000000000" pitchFamily="2" charset="2"/>
              <a:buChar char="§"/>
            </a:pPr>
            <a:r>
              <a:rPr lang="en-US" dirty="0" smtClean="0"/>
              <a:t>There’s a </a:t>
            </a:r>
            <a:r>
              <a:rPr lang="en-US" dirty="0" err="1" smtClean="0"/>
              <a:t>Powerpoint</a:t>
            </a:r>
            <a:r>
              <a:rPr lang="en-US" dirty="0" smtClean="0"/>
              <a:t> plug in</a:t>
            </a:r>
          </a:p>
          <a:p>
            <a:pPr lvl="1">
              <a:buFont typeface="Wingdings" panose="05000000000000000000" pitchFamily="2" charset="2"/>
              <a:buChar char="§"/>
            </a:pPr>
            <a:r>
              <a:rPr lang="en-US" dirty="0" smtClean="0"/>
              <a:t>It also easily embeds into </a:t>
            </a:r>
            <a:r>
              <a:rPr lang="en-US" dirty="0" err="1" smtClean="0"/>
              <a:t>LibGuides</a:t>
            </a:r>
            <a:r>
              <a:rPr lang="en-US" dirty="0" smtClean="0"/>
              <a:t> and other webpages</a:t>
            </a:r>
          </a:p>
          <a:p>
            <a:pPr lvl="1"/>
            <a:endParaRPr lang="en-US" dirty="0"/>
          </a:p>
        </p:txBody>
      </p:sp>
      <p:sp>
        <p:nvSpPr>
          <p:cNvPr id="7" name="Action Button: Back or Previous 6">
            <a:hlinkClick r:id="rId2" action="ppaction://hlinksldjump" highlightClick="1"/>
          </p:cNvPr>
          <p:cNvSpPr/>
          <p:nvPr/>
        </p:nvSpPr>
        <p:spPr>
          <a:xfrm>
            <a:off x="546608" y="6396505"/>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096" y="1474306"/>
            <a:ext cx="3535679" cy="241494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096" y="4313936"/>
            <a:ext cx="3535679" cy="2416153"/>
          </a:xfrm>
          <a:prstGeom prst="rect">
            <a:avLst/>
          </a:prstGeom>
        </p:spPr>
      </p:pic>
    </p:spTree>
    <p:extLst>
      <p:ext uri="{BB962C8B-B14F-4D97-AF65-F5344CB8AC3E}">
        <p14:creationId xmlns:p14="http://schemas.microsoft.com/office/powerpoint/2010/main" val="149936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Content Placeholder 2"/>
              <p:cNvGraphicFramePr>
                <a:graphicFrameLocks noGrp="1"/>
              </p:cNvGraphicFramePr>
              <p:nvPr>
                <p:ph idx="1"/>
                <p:extLst>
                  <p:ext uri="{D42A27DB-BD31-4B8C-83A1-F6EECF244321}">
                    <p14:modId xmlns:p14="http://schemas.microsoft.com/office/powerpoint/2010/main" val="4190098234"/>
                  </p:ext>
                </p:extLst>
              </p:nvPr>
            </p:nvGraphicFramePr>
            <p:xfrm>
              <a:off x="0" y="1303624"/>
              <a:ext cx="12192000" cy="550468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3" name="Content Placeholder 2"/>
              <p:cNvPicPr>
                <a:picLocks noGrp="1" noRot="1" noChangeAspect="1" noMove="1" noResize="1" noEditPoints="1" noAdjustHandles="1" noChangeArrowheads="1" noChangeShapeType="1"/>
              </p:cNvPicPr>
              <p:nvPr/>
            </p:nvPicPr>
            <p:blipFill>
              <a:blip r:embed="rId3"/>
              <a:stretch>
                <a:fillRect/>
              </a:stretch>
            </p:blipFill>
            <p:spPr>
              <a:xfrm>
                <a:off x="0" y="1303624"/>
                <a:ext cx="12192000" cy="5504680"/>
              </a:xfrm>
              <a:prstGeom prst="rect">
                <a:avLst/>
              </a:prstGeom>
            </p:spPr>
          </p:pic>
        </mc:Fallback>
      </mc:AlternateContent>
      <p:sp>
        <p:nvSpPr>
          <p:cNvPr id="5" name="Title 4"/>
          <p:cNvSpPr>
            <a:spLocks noGrp="1"/>
          </p:cNvSpPr>
          <p:nvPr>
            <p:ph type="title"/>
          </p:nvPr>
        </p:nvSpPr>
        <p:spPr/>
        <p:txBody>
          <a:bodyPr>
            <a:normAutofit/>
          </a:bodyPr>
          <a:lstStyle/>
          <a:p>
            <a:r>
              <a:rPr lang="en-GB" dirty="0" smtClean="0"/>
              <a:t>Try a </a:t>
            </a:r>
            <a:r>
              <a:rPr lang="en-GB" dirty="0" err="1" smtClean="0"/>
              <a:t>mentimeter</a:t>
            </a:r>
            <a:r>
              <a:rPr lang="en-GB" dirty="0" smtClean="0"/>
              <a:t> poll</a:t>
            </a:r>
            <a:endParaRPr lang="en-GB" dirty="0"/>
          </a:p>
        </p:txBody>
      </p:sp>
      <p:sp>
        <p:nvSpPr>
          <p:cNvPr id="6" name="Action Button: Back or Previous 5">
            <a:hlinkClick r:id="rId4" action="ppaction://hlinksldjump" highlightClick="1"/>
          </p:cNvPr>
          <p:cNvSpPr/>
          <p:nvPr/>
        </p:nvSpPr>
        <p:spPr>
          <a:xfrm>
            <a:off x="101092" y="636659"/>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Action Button: Back or Previous 6">
            <a:hlinkClick r:id="rId5" action="ppaction://hlinksldjump" highlightClick="1"/>
          </p:cNvPr>
          <p:cNvSpPr/>
          <p:nvPr/>
        </p:nvSpPr>
        <p:spPr>
          <a:xfrm rot="10800000">
            <a:off x="9860317" y="636659"/>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8364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Content Placeholder 5"/>
              <p:cNvGraphicFramePr>
                <a:graphicFrameLocks noGrp="1"/>
              </p:cNvGraphicFramePr>
              <p:nvPr>
                <p:ph idx="1"/>
                <p:extLst>
                  <p:ext uri="{D42A27DB-BD31-4B8C-83A1-F6EECF244321}">
                    <p14:modId xmlns:p14="http://schemas.microsoft.com/office/powerpoint/2010/main" val="749110946"/>
                  </p:ext>
                </p:extLst>
              </p:nvPr>
            </p:nvGraphicFramePr>
            <p:xfrm>
              <a:off x="0" y="1271778"/>
              <a:ext cx="12179808" cy="550087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Content Placeholder 5"/>
              <p:cNvPicPr>
                <a:picLocks noGrp="1" noRot="1" noChangeAspect="1" noMove="1" noResize="1" noEditPoints="1" noAdjustHandles="1" noChangeArrowheads="1" noChangeShapeType="1"/>
              </p:cNvPicPr>
              <p:nvPr/>
            </p:nvPicPr>
            <p:blipFill>
              <a:blip r:embed="rId3"/>
              <a:stretch>
                <a:fillRect/>
              </a:stretch>
            </p:blipFill>
            <p:spPr>
              <a:xfrm>
                <a:off x="0" y="1271778"/>
                <a:ext cx="12179808" cy="5500878"/>
              </a:xfrm>
              <a:prstGeom prst="rect">
                <a:avLst/>
              </a:prstGeom>
            </p:spPr>
          </p:pic>
        </mc:Fallback>
      </mc:AlternateContent>
      <p:sp>
        <p:nvSpPr>
          <p:cNvPr id="7" name="Action Button: Back or Previous 6">
            <a:hlinkClick r:id="rId4" action="ppaction://hlinksldjump" highlightClick="1"/>
          </p:cNvPr>
          <p:cNvSpPr/>
          <p:nvPr/>
        </p:nvSpPr>
        <p:spPr>
          <a:xfrm>
            <a:off x="101092" y="636659"/>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Action Button: Back or Previous 7">
            <a:hlinkClick r:id="rId5" action="ppaction://hlinksldjump" highlightClick="1"/>
          </p:cNvPr>
          <p:cNvSpPr/>
          <p:nvPr/>
        </p:nvSpPr>
        <p:spPr>
          <a:xfrm rot="10800000">
            <a:off x="9860317" y="636659"/>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9979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pp 5"/>
              <p:cNvGraphicFramePr>
                <a:graphicFrameLocks noGrp="1"/>
              </p:cNvGraphicFramePr>
              <p:nvPr>
                <p:extLst>
                  <p:ext uri="{D42A27DB-BD31-4B8C-83A1-F6EECF244321}">
                    <p14:modId xmlns:p14="http://schemas.microsoft.com/office/powerpoint/2010/main" val="2851065305"/>
                  </p:ext>
                </p:extLst>
              </p:nvPr>
            </p:nvGraphicFramePr>
            <p:xfrm>
              <a:off x="0" y="1303624"/>
              <a:ext cx="12192000" cy="5554376"/>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App 5"/>
              <p:cNvPicPr>
                <a:picLocks noGrp="1" noRot="1" noChangeAspect="1" noMove="1" noResize="1" noEditPoints="1" noAdjustHandles="1" noChangeArrowheads="1" noChangeShapeType="1"/>
              </p:cNvPicPr>
              <p:nvPr/>
            </p:nvPicPr>
            <p:blipFill>
              <a:blip r:embed="rId3"/>
              <a:stretch>
                <a:fillRect/>
              </a:stretch>
            </p:blipFill>
            <p:spPr>
              <a:xfrm>
                <a:off x="0" y="1303624"/>
                <a:ext cx="12192000" cy="5554376"/>
              </a:xfrm>
              <a:prstGeom prst="rect">
                <a:avLst/>
              </a:prstGeom>
            </p:spPr>
          </p:pic>
        </mc:Fallback>
      </mc:AlternateContent>
      <p:sp>
        <p:nvSpPr>
          <p:cNvPr id="7" name="Action Button: Back or Previous 6">
            <a:hlinkClick r:id="rId4" action="ppaction://hlinksldjump" highlightClick="1"/>
          </p:cNvPr>
          <p:cNvSpPr/>
          <p:nvPr/>
        </p:nvSpPr>
        <p:spPr>
          <a:xfrm>
            <a:off x="101092" y="636659"/>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Action Button: Back or Previous 7">
            <a:hlinkClick r:id="rId5" action="ppaction://hlinksldjump" highlightClick="1"/>
          </p:cNvPr>
          <p:cNvSpPr/>
          <p:nvPr/>
        </p:nvSpPr>
        <p:spPr>
          <a:xfrm rot="10800000">
            <a:off x="9823741" y="636659"/>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3191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pp 5"/>
              <p:cNvGraphicFramePr>
                <a:graphicFrameLocks noGrp="1"/>
              </p:cNvGraphicFramePr>
              <p:nvPr>
                <p:extLst>
                  <p:ext uri="{D42A27DB-BD31-4B8C-83A1-F6EECF244321}">
                    <p14:modId xmlns:p14="http://schemas.microsoft.com/office/powerpoint/2010/main" val="4031031826"/>
                  </p:ext>
                </p:extLst>
              </p:nvPr>
            </p:nvGraphicFramePr>
            <p:xfrm>
              <a:off x="0" y="1303624"/>
              <a:ext cx="12277344" cy="565099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App 5"/>
              <p:cNvPicPr>
                <a:picLocks noGrp="1" noRot="1" noChangeAspect="1" noMove="1" noResize="1" noEditPoints="1" noAdjustHandles="1" noChangeArrowheads="1" noChangeShapeType="1"/>
              </p:cNvPicPr>
              <p:nvPr/>
            </p:nvPicPr>
            <p:blipFill>
              <a:blip r:embed="rId3"/>
              <a:stretch>
                <a:fillRect/>
              </a:stretch>
            </p:blipFill>
            <p:spPr>
              <a:xfrm>
                <a:off x="0" y="1303624"/>
                <a:ext cx="12277344" cy="5650992"/>
              </a:xfrm>
              <a:prstGeom prst="rect">
                <a:avLst/>
              </a:prstGeom>
            </p:spPr>
          </p:pic>
        </mc:Fallback>
      </mc:AlternateContent>
      <p:sp>
        <p:nvSpPr>
          <p:cNvPr id="7" name="Action Button: Back or Previous 6">
            <a:hlinkClick r:id="rId4" action="ppaction://hlinksldjump" highlightClick="1"/>
          </p:cNvPr>
          <p:cNvSpPr/>
          <p:nvPr/>
        </p:nvSpPr>
        <p:spPr>
          <a:xfrm>
            <a:off x="101092" y="636659"/>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015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07433" y="1433506"/>
            <a:ext cx="5875867" cy="4675194"/>
          </a:xfrm>
        </p:spPr>
        <p:txBody>
          <a:bodyPr/>
          <a:lstStyle/>
          <a:p>
            <a:endParaRPr lang="en-GB" dirty="0" smtClean="0"/>
          </a:p>
          <a:p>
            <a:pPr marL="2118" lvl="3" indent="0">
              <a:spcBef>
                <a:spcPts val="0"/>
              </a:spcBef>
              <a:buNone/>
            </a:pPr>
            <a:r>
              <a:rPr lang="en-GB" dirty="0"/>
              <a:t>	</a:t>
            </a:r>
            <a:r>
              <a:rPr lang="en-GB" dirty="0" smtClean="0"/>
              <a:t>		For information on how to use </a:t>
            </a:r>
            <a:r>
              <a:rPr lang="en-GB" dirty="0" err="1" smtClean="0"/>
              <a:t>Mentimeter</a:t>
            </a:r>
            <a:r>
              <a:rPr lang="en-GB" dirty="0" smtClean="0"/>
              <a:t> and </a:t>
            </a:r>
          </a:p>
          <a:p>
            <a:pPr marL="2118" lvl="3" indent="0">
              <a:spcBef>
                <a:spcPts val="0"/>
              </a:spcBef>
              <a:buNone/>
            </a:pPr>
            <a:r>
              <a:rPr lang="en-GB" dirty="0"/>
              <a:t>	</a:t>
            </a:r>
            <a:r>
              <a:rPr lang="en-GB" dirty="0" smtClean="0"/>
              <a:t>		quick start guides, click on the information icon.</a:t>
            </a:r>
            <a:endParaRPr lang="en-GB" dirty="0"/>
          </a:p>
          <a:p>
            <a:endParaRPr lang="en-GB" dirty="0" smtClean="0"/>
          </a:p>
          <a:p>
            <a:pPr marL="0" indent="0">
              <a:buNone/>
            </a:pPr>
            <a:endParaRPr lang="en-GB" dirty="0" smtClean="0"/>
          </a:p>
          <a:p>
            <a:r>
              <a:rPr lang="en-GB" dirty="0" err="1" smtClean="0"/>
              <a:t>Mentimeter</a:t>
            </a:r>
            <a:r>
              <a:rPr lang="en-GB" dirty="0" smtClean="0"/>
              <a:t> polls can be embedded into </a:t>
            </a:r>
            <a:r>
              <a:rPr lang="en-GB" dirty="0" err="1" smtClean="0"/>
              <a:t>LibGuides</a:t>
            </a:r>
            <a:r>
              <a:rPr lang="en-GB" dirty="0" smtClean="0"/>
              <a:t> like </a:t>
            </a:r>
            <a:r>
              <a:rPr lang="en-GB" sz="2800" b="1" dirty="0" smtClean="0">
                <a:solidFill>
                  <a:srgbClr val="FFC000"/>
                </a:solidFill>
                <a:hlinkClick r:id="rId2"/>
              </a:rPr>
              <a:t>this one</a:t>
            </a:r>
            <a:r>
              <a:rPr lang="en-GB" sz="2800" b="1" dirty="0"/>
              <a:t>&gt;</a:t>
            </a:r>
            <a:endParaRPr lang="en-GB" sz="2800" b="1" dirty="0" smtClean="0"/>
          </a:p>
          <a:p>
            <a:r>
              <a:rPr lang="en-GB" dirty="0" smtClean="0"/>
              <a:t>For details on how to embed </a:t>
            </a:r>
            <a:r>
              <a:rPr lang="en-GB" dirty="0" err="1" smtClean="0"/>
              <a:t>Mentimeter</a:t>
            </a:r>
            <a:r>
              <a:rPr lang="en-GB" dirty="0" smtClean="0"/>
              <a:t> into </a:t>
            </a:r>
            <a:r>
              <a:rPr lang="en-GB" dirty="0" err="1" smtClean="0"/>
              <a:t>Powerpoint</a:t>
            </a:r>
            <a:r>
              <a:rPr lang="en-GB" dirty="0" smtClean="0"/>
              <a:t>, click </a:t>
            </a:r>
            <a:r>
              <a:rPr lang="en-GB" sz="2800" b="1" dirty="0" smtClean="0">
                <a:hlinkClick r:id="rId3"/>
              </a:rPr>
              <a:t>here.</a:t>
            </a:r>
            <a:r>
              <a:rPr lang="en-GB" dirty="0" smtClean="0">
                <a:hlinkClick r:id="rId3"/>
              </a:rPr>
              <a:t> </a:t>
            </a:r>
            <a:endParaRPr lang="en-GB" dirty="0"/>
          </a:p>
          <a:p>
            <a:pPr marL="0" indent="0">
              <a:buNone/>
            </a:pPr>
            <a:endParaRPr lang="en-GB" dirty="0"/>
          </a:p>
        </p:txBody>
      </p:sp>
      <p:sp>
        <p:nvSpPr>
          <p:cNvPr id="5" name="Title 4"/>
          <p:cNvSpPr>
            <a:spLocks noGrp="1"/>
          </p:cNvSpPr>
          <p:nvPr>
            <p:ph type="title"/>
          </p:nvPr>
        </p:nvSpPr>
        <p:spPr/>
        <p:txBody>
          <a:bodyPr/>
          <a:lstStyle/>
          <a:p>
            <a:r>
              <a:rPr lang="en-GB" dirty="0" smtClean="0"/>
              <a:t>Further Information</a:t>
            </a:r>
            <a:endParaRPr lang="en-GB" dirty="0"/>
          </a:p>
        </p:txBody>
      </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19" y="1105994"/>
            <a:ext cx="2183978" cy="2057400"/>
          </a:xfrm>
          <a:prstGeom prst="rect">
            <a:avLst/>
          </a:prstGeom>
        </p:spPr>
      </p:pic>
      <p:sp>
        <p:nvSpPr>
          <p:cNvPr id="8" name="Action Button: Back or Previous 7">
            <a:hlinkClick r:id="rId6" action="ppaction://hlinksldjump" highlightClick="1"/>
          </p:cNvPr>
          <p:cNvSpPr/>
          <p:nvPr/>
        </p:nvSpPr>
        <p:spPr>
          <a:xfrm>
            <a:off x="546608" y="6396505"/>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hlinkClick r:id="rId4"/>
          </p:cNvPr>
          <p:cNvPicPr>
            <a:picLocks noChangeAspect="1"/>
          </p:cNvPicPr>
          <p:nvPr/>
        </p:nvPicPr>
        <p:blipFill>
          <a:blip r:embed="rId7"/>
          <a:stretch>
            <a:fillRect/>
          </a:stretch>
        </p:blipFill>
        <p:spPr>
          <a:xfrm rot="19949772">
            <a:off x="1612598" y="2556706"/>
            <a:ext cx="393496" cy="385194"/>
          </a:xfrm>
          <a:prstGeom prst="rect">
            <a:avLst/>
          </a:prstGeom>
        </p:spPr>
      </p:pic>
      <p:pic>
        <p:nvPicPr>
          <p:cNvPr id="3" name="Picture 2">
            <a:hlinkClick r:id="rId2"/>
          </p:cNvPr>
          <p:cNvPicPr>
            <a:picLocks noChangeAspect="1"/>
          </p:cNvPicPr>
          <p:nvPr/>
        </p:nvPicPr>
        <p:blipFill>
          <a:blip r:embed="rId8"/>
          <a:stretch>
            <a:fillRect/>
          </a:stretch>
        </p:blipFill>
        <p:spPr>
          <a:xfrm>
            <a:off x="6193614" y="1433505"/>
            <a:ext cx="5683834" cy="5168899"/>
          </a:xfrm>
          <a:prstGeom prst="rect">
            <a:avLst/>
          </a:prstGeom>
        </p:spPr>
      </p:pic>
      <p:pic>
        <p:nvPicPr>
          <p:cNvPr id="12" name="Picture 11"/>
          <p:cNvPicPr>
            <a:picLocks noChangeAspect="1"/>
          </p:cNvPicPr>
          <p:nvPr/>
        </p:nvPicPr>
        <p:blipFill>
          <a:blip r:embed="rId7"/>
          <a:stretch>
            <a:fillRect/>
          </a:stretch>
        </p:blipFill>
        <p:spPr>
          <a:xfrm rot="19949772">
            <a:off x="11680700" y="6409806"/>
            <a:ext cx="393496" cy="385194"/>
          </a:xfrm>
          <a:prstGeom prst="rect">
            <a:avLst/>
          </a:prstGeom>
        </p:spPr>
      </p:pic>
    </p:spTree>
    <p:extLst>
      <p:ext uri="{BB962C8B-B14F-4D97-AF65-F5344CB8AC3E}">
        <p14:creationId xmlns:p14="http://schemas.microsoft.com/office/powerpoint/2010/main" val="183234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9736" y="4550618"/>
            <a:ext cx="7303301" cy="1987825"/>
          </a:xfrm>
        </p:spPr>
        <p:txBody>
          <a:bodyPr/>
          <a:lstStyle/>
          <a:p>
            <a:r>
              <a:rPr lang="en-GB" sz="1700" dirty="0" smtClean="0"/>
              <a:t>Royal Holloway, University of London was founded by Thomas Holloway in the late 19</a:t>
            </a:r>
            <a:r>
              <a:rPr lang="en-GB" sz="1700" baseline="30000" dirty="0" smtClean="0"/>
              <a:t>th</a:t>
            </a:r>
            <a:r>
              <a:rPr lang="en-GB" sz="1700" dirty="0" smtClean="0"/>
              <a:t> century. It was among the first institutions in the UK to give women access to higher education.</a:t>
            </a:r>
            <a:r>
              <a:rPr lang="en-GB" sz="1700" dirty="0"/>
              <a:t> </a:t>
            </a:r>
            <a:r>
              <a:rPr lang="en-GB" sz="1700" dirty="0" smtClean="0"/>
              <a:t>There are </a:t>
            </a:r>
            <a:r>
              <a:rPr lang="en-GB" sz="1700" b="1" dirty="0" smtClean="0"/>
              <a:t>26</a:t>
            </a:r>
            <a:r>
              <a:rPr lang="en-GB" sz="1700" dirty="0" smtClean="0"/>
              <a:t> subject areas divided into </a:t>
            </a:r>
            <a:r>
              <a:rPr lang="en-GB" sz="1700" b="1" dirty="0" smtClean="0"/>
              <a:t>3</a:t>
            </a:r>
            <a:r>
              <a:rPr lang="en-GB" sz="1700" dirty="0" smtClean="0"/>
              <a:t> faculties: Arts and Social Sciences; Management, Economics and Law; and Science. </a:t>
            </a:r>
          </a:p>
          <a:p>
            <a:r>
              <a:rPr lang="en-GB" sz="1700" dirty="0" smtClean="0"/>
              <a:t>Science students make up about 30% of our student population and historically the Science faculty have largely been less engaged with information literacy and skills than the other faculties. The students have also proved difficult to engage.</a:t>
            </a:r>
            <a:endParaRPr lang="en-GB" sz="1700" dirty="0"/>
          </a:p>
        </p:txBody>
      </p:sp>
      <p:sp>
        <p:nvSpPr>
          <p:cNvPr id="7" name="Title 6"/>
          <p:cNvSpPr>
            <a:spLocks noGrp="1"/>
          </p:cNvSpPr>
          <p:nvPr>
            <p:ph type="title"/>
          </p:nvPr>
        </p:nvSpPr>
        <p:spPr/>
        <p:txBody>
          <a:bodyPr/>
          <a:lstStyle/>
          <a:p>
            <a:r>
              <a:rPr lang="en-GB" dirty="0" smtClean="0"/>
              <a:t>Our Science Students</a:t>
            </a:r>
            <a:endParaRPr lang="en-US" dirty="0"/>
          </a:p>
        </p:txBody>
      </p:sp>
      <p:sp>
        <p:nvSpPr>
          <p:cNvPr id="10" name="Action Button: Back or Previous 9">
            <a:hlinkClick r:id="" action="ppaction://hlinkshowjump?jump=firstslide" highlightClick="1"/>
          </p:cNvPr>
          <p:cNvSpPr/>
          <p:nvPr/>
        </p:nvSpPr>
        <p:spPr>
          <a:xfrm>
            <a:off x="26416" y="6375581"/>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64" y="2134222"/>
            <a:ext cx="2411699" cy="22726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865" y="2070929"/>
            <a:ext cx="2488045" cy="2335971"/>
          </a:xfrm>
          <a:prstGeom prst="rect">
            <a:avLst/>
          </a:prstGeom>
        </p:spPr>
      </p:pic>
      <p:sp>
        <p:nvSpPr>
          <p:cNvPr id="9" name="TextBox 8"/>
          <p:cNvSpPr txBox="1"/>
          <p:nvPr/>
        </p:nvSpPr>
        <p:spPr>
          <a:xfrm>
            <a:off x="984545" y="1363338"/>
            <a:ext cx="6082000" cy="923330"/>
          </a:xfrm>
          <a:prstGeom prst="rect">
            <a:avLst/>
          </a:prstGeom>
          <a:noFill/>
        </p:spPr>
        <p:txBody>
          <a:bodyPr wrap="square" rtlCol="0">
            <a:spAutoFit/>
          </a:bodyPr>
          <a:lstStyle/>
          <a:p>
            <a:pPr algn="ctr"/>
            <a:r>
              <a:rPr lang="en-GB" dirty="0" smtClean="0"/>
              <a:t>Our aim has been to change students from passive/bored students like Buffy to interested investigators like Angela Lansbury! </a:t>
            </a:r>
            <a:endParaRPr lang="en-GB" dirty="0"/>
          </a:p>
        </p:txBody>
      </p:sp>
      <p:graphicFrame>
        <p:nvGraphicFramePr>
          <p:cNvPr id="11" name="Chart 10"/>
          <p:cNvGraphicFramePr>
            <a:graphicFrameLocks/>
          </p:cNvGraphicFramePr>
          <p:nvPr>
            <p:extLst>
              <p:ext uri="{D42A27DB-BD31-4B8C-83A1-F6EECF244321}">
                <p14:modId xmlns:p14="http://schemas.microsoft.com/office/powerpoint/2010/main" val="3204427144"/>
              </p:ext>
            </p:extLst>
          </p:nvPr>
        </p:nvGraphicFramePr>
        <p:xfrm>
          <a:off x="7391400" y="3530600"/>
          <a:ext cx="4800600" cy="32777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2317970552"/>
              </p:ext>
            </p:extLst>
          </p:nvPr>
        </p:nvGraphicFramePr>
        <p:xfrm>
          <a:off x="7673174" y="1303624"/>
          <a:ext cx="4374285" cy="3103276"/>
        </p:xfrm>
        <a:graphic>
          <a:graphicData uri="http://schemas.openxmlformats.org/drawingml/2006/chart">
            <c:chart xmlns:c="http://schemas.openxmlformats.org/drawingml/2006/chart" xmlns:r="http://schemas.openxmlformats.org/officeDocument/2006/relationships" r:id="rId6"/>
          </a:graphicData>
        </a:graphic>
      </p:graphicFrame>
      <p:sp>
        <p:nvSpPr>
          <p:cNvPr id="4" name="Right Arrow 3"/>
          <p:cNvSpPr/>
          <p:nvPr/>
        </p:nvSpPr>
        <p:spPr>
          <a:xfrm>
            <a:off x="3753683" y="3271853"/>
            <a:ext cx="775408" cy="794453"/>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ight Arrow 12"/>
          <p:cNvSpPr/>
          <p:nvPr/>
        </p:nvSpPr>
        <p:spPr>
          <a:xfrm>
            <a:off x="3729947" y="2333682"/>
            <a:ext cx="799144" cy="794453"/>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691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1.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2.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3.png"/></Relationships>
</file>

<file path=ppt/webextensions/webextension1.xml><?xml version="1.0" encoding="utf-8"?>
<we:webextension xmlns:we="http://schemas.microsoft.com/office/webextensions/webextension/2010/11" id="{22FE9BFD-578F-488A-8778-E72209D7FAD2}">
  <we:reference id="wa104379261" version="2.0.0.1" store="en-US" storeType="OMEX"/>
  <we:alternateReferences>
    <we:reference id="wa104379261" version="2.0.0.1" store="en-US" storeType="OMEX"/>
  </we:alternateReferences>
  <we:properties>
    <we:property name="mentimeter_ppt_series_id" value="&quot;18c9850d063ce6bfb6a42ff20d483686&quot;"/>
    <we:property name="mentimeter_ppt_question_id" value="&quot;31be92678d3a&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D9EE7C7C-3801-4CCB-A5A8-D40BB89F462C}">
  <we:reference id="wa104379261" version="2.0.0.1" store="en-US" storeType="OMEX"/>
  <we:alternateReferences>
    <we:reference id="wa104379261" version="2.0.0.1" store="en-US" storeType="OMEX"/>
  </we:alternateReferences>
  <we:properties>
    <we:property name="mentimeter_ppt_series_id" value="&quot;18c9850d063ce6bfb6a42ff20d483686&quot;"/>
    <we:property name="mentimeter_ppt_question_id" value="&quot;088669f05c75&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5712EC45-ABFF-4C6B-8E0D-BC81011B8D8A}">
  <we:reference id="wa104379261" version="2.0.0.1" store="en-US" storeType="OMEX"/>
  <we:alternateReferences>
    <we:reference id="wa104379261" version="2.0.0.1" store="en-US" storeType="OMEX"/>
  </we:alternateReferences>
  <we:properties>
    <we:property name="mentimeter_ppt_series_id" value="&quot;18c9850d063ce6bfb6a42ff20d483686&quot;"/>
    <we:property name="mentimeter_ppt_question_id" value="&quot;522be1347bc9&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DB9FBDAF-05F8-4EBA-9A38-13E279AE7565}">
  <we:reference id="wa104379261" version="2.0.0.1" store="en-US" storeType="OMEX"/>
  <we:alternateReferences>
    <we:reference id="wa104379261" version="2.0.0.1" store="en-US" storeType="OMEX"/>
  </we:alternateReferences>
  <we:properties>
    <we:property name="mentimeter_ppt_question_id" value="&quot;39ae684616c0&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1074</TotalTime>
  <Words>975</Words>
  <Application>Microsoft Office PowerPoint</Application>
  <PresentationFormat>Widescreen</PresentationFormat>
  <Paragraphs>86</Paragraphs>
  <Slides>14</Slides>
  <Notes>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14</vt:i4>
      </vt:variant>
    </vt:vector>
  </HeadingPairs>
  <TitlesOfParts>
    <vt:vector size="28" baseType="lpstr">
      <vt:lpstr>Arial</vt:lpstr>
      <vt:lpstr>Calibri</vt:lpstr>
      <vt:lpstr>corbel</vt:lpstr>
      <vt:lpstr>corbel</vt:lpstr>
      <vt:lpstr>Courier New</vt:lpstr>
      <vt:lpstr>Lucida Grande</vt:lpstr>
      <vt:lpstr>Wingdings</vt:lpstr>
      <vt:lpstr>1_Office Theme</vt:lpstr>
      <vt:lpstr>2_Office Theme</vt:lpstr>
      <vt:lpstr>3_Office Theme</vt:lpstr>
      <vt:lpstr>4_Office Theme</vt:lpstr>
      <vt:lpstr>5_Office Theme</vt:lpstr>
      <vt:lpstr>6_Office Theme</vt:lpstr>
      <vt:lpstr>7_Office Theme</vt:lpstr>
      <vt:lpstr>Using Mentimeter to gauge and engage science students in information skills sessions. </vt:lpstr>
      <vt:lpstr>What is Mentimeter?</vt:lpstr>
      <vt:lpstr>Features of Mentimeter</vt:lpstr>
      <vt:lpstr>Try a mentimeter poll</vt:lpstr>
      <vt:lpstr>PowerPoint Presentation</vt:lpstr>
      <vt:lpstr>PowerPoint Presentation</vt:lpstr>
      <vt:lpstr>PowerPoint Presentation</vt:lpstr>
      <vt:lpstr>Further Information</vt:lpstr>
      <vt:lpstr>Our Science Students</vt:lpstr>
      <vt:lpstr>How we use Mentimeter at Royal Holloway</vt:lpstr>
      <vt:lpstr>PowerPoint Presentation</vt:lpstr>
      <vt:lpstr>What does the literature say?!</vt:lpstr>
      <vt:lpstr>What we’ve found out</vt:lpstr>
      <vt:lpstr>Our Future Plans</vt:lpstr>
    </vt:vector>
  </TitlesOfParts>
  <Company>RHUL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Workman, Leanne</dc:creator>
  <cp:lastModifiedBy>Workman, Leanne</cp:lastModifiedBy>
  <cp:revision>80</cp:revision>
  <dcterms:created xsi:type="dcterms:W3CDTF">2017-03-03T12:44:51Z</dcterms:created>
  <dcterms:modified xsi:type="dcterms:W3CDTF">2017-03-30T13:22:39Z</dcterms:modified>
</cp:coreProperties>
</file>